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58" r:id="rId3"/>
    <p:sldId id="259" r:id="rId4"/>
    <p:sldId id="304" r:id="rId5"/>
    <p:sldId id="275" r:id="rId6"/>
    <p:sldId id="306" r:id="rId7"/>
    <p:sldId id="307" r:id="rId8"/>
    <p:sldId id="308" r:id="rId9"/>
    <p:sldId id="305" r:id="rId10"/>
    <p:sldId id="266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9" r:id="rId19"/>
    <p:sldId id="317" r:id="rId20"/>
    <p:sldId id="316" r:id="rId21"/>
    <p:sldId id="318" r:id="rId22"/>
    <p:sldId id="320" r:id="rId23"/>
  </p:sldIdLst>
  <p:sldSz cx="9144000" cy="5143500" type="screen16x9"/>
  <p:notesSz cx="6858000" cy="9144000"/>
  <p:embeddedFontLst>
    <p:embeddedFont>
      <p:font typeface="Comfortaa" panose="020B0604020202020204" charset="0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rbitron" panose="020B0604020202020204" charset="0"/>
      <p:regular r:id="rId31"/>
      <p:bold r:id="rId32"/>
    </p:embeddedFont>
    <p:embeddedFont>
      <p:font typeface="Orbitron Medium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F49068-7827-46AF-9CAB-85FA0A0CEDFC}">
  <a:tblStyle styleId="{FAF49068-7827-46AF-9CAB-85FA0A0CED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50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134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22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350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323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019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619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71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400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74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5905f5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95905f5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27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95905f5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95905f5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95905f5e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95905f5e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95905f5e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95905f5e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78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95905f5e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95905f5e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971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95905f5e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95905f5e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587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5905f5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5905f5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1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3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5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6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7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8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9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3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4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5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6" hasCustomPrompt="1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7" hasCustomPrompt="1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8" hasCustomPrompt="1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9" hasCustomPrompt="1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20" hasCustomPrompt="1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1" hasCustomPrompt="1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 rot="-5400000">
            <a:off x="-1078675" y="2329325"/>
            <a:ext cx="4062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056487" y="1240600"/>
            <a:ext cx="2350800" cy="23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5903137" y="1240666"/>
            <a:ext cx="2350800" cy="23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902437" y="3679800"/>
            <a:ext cx="26589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749090" y="3679800"/>
            <a:ext cx="26427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041025" y="3575175"/>
            <a:ext cx="38589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onald.choque2111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120566" y="111891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DEFENSA HITO 3 </a:t>
            </a:r>
            <a:r>
              <a:rPr lang="en" sz="2400" dirty="0">
                <a:solidFill>
                  <a:schemeClr val="lt1"/>
                </a:solidFill>
              </a:rPr>
              <a:t>BASE DE DATOS II</a:t>
            </a:r>
            <a:endParaRPr sz="2400" dirty="0"/>
          </a:p>
        </p:txBody>
      </p:sp>
      <p:sp>
        <p:nvSpPr>
          <p:cNvPr id="154" name="Google Shape;154;p27"/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D786CEBE-FB50-42B4-9B73-27E1EAA92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33" y="4632484"/>
            <a:ext cx="2341067" cy="542591"/>
          </a:xfrm>
          <a:prstGeom prst="rect">
            <a:avLst/>
          </a:prstGeom>
        </p:spPr>
      </p:pic>
      <p:sp>
        <p:nvSpPr>
          <p:cNvPr id="9" name="Google Shape;152;p27">
            <a:extLst>
              <a:ext uri="{FF2B5EF4-FFF2-40B4-BE49-F238E27FC236}">
                <a16:creationId xmlns:a16="http://schemas.microsoft.com/office/drawing/2014/main" id="{5F6A30F8-C1FF-4ED0-BCFC-505EC71A2458}"/>
              </a:ext>
            </a:extLst>
          </p:cNvPr>
          <p:cNvSpPr txBox="1">
            <a:spLocks/>
          </p:cNvSpPr>
          <p:nvPr/>
        </p:nvSpPr>
        <p:spPr>
          <a:xfrm>
            <a:off x="544800" y="4510360"/>
            <a:ext cx="3869099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/>
              <a:t>EL ALTO, MAYO DE 2022</a:t>
            </a:r>
          </a:p>
          <a:p>
            <a:pPr marL="0" indent="0"/>
            <a:endParaRPr lang="es-ES" sz="1400" dirty="0"/>
          </a:p>
        </p:txBody>
      </p:sp>
      <p:sp>
        <p:nvSpPr>
          <p:cNvPr id="10" name="Google Shape;153;p27">
            <a:extLst>
              <a:ext uri="{FF2B5EF4-FFF2-40B4-BE49-F238E27FC236}">
                <a16:creationId xmlns:a16="http://schemas.microsoft.com/office/drawing/2014/main" id="{681A77C8-616B-4F34-B669-472801608161}"/>
              </a:ext>
            </a:extLst>
          </p:cNvPr>
          <p:cNvSpPr txBox="1">
            <a:spLocks/>
          </p:cNvSpPr>
          <p:nvPr/>
        </p:nvSpPr>
        <p:spPr>
          <a:xfrm>
            <a:off x="857083" y="2391262"/>
            <a:ext cx="66882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b="1" dirty="0"/>
              <a:t>RONALD URIEL CHOQUE PACO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b="1" dirty="0"/>
              <a:t>SIS6972733</a:t>
            </a:r>
          </a:p>
        </p:txBody>
      </p:sp>
      <p:sp>
        <p:nvSpPr>
          <p:cNvPr id="13" name="Google Shape;459;p38">
            <a:extLst>
              <a:ext uri="{FF2B5EF4-FFF2-40B4-BE49-F238E27FC236}">
                <a16:creationId xmlns:a16="http://schemas.microsoft.com/office/drawing/2014/main" id="{06FAB622-7806-4427-ACBC-9D43D8579824}"/>
              </a:ext>
            </a:extLst>
          </p:cNvPr>
          <p:cNvSpPr/>
          <p:nvPr/>
        </p:nvSpPr>
        <p:spPr>
          <a:xfrm>
            <a:off x="7545283" y="145053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1"/>
                </a:moveTo>
                <a:cubicBezTo>
                  <a:pt x="9040" y="1"/>
                  <a:pt x="5905" y="1435"/>
                  <a:pt x="3670" y="3670"/>
                </a:cubicBezTo>
                <a:cubicBezTo>
                  <a:pt x="1401" y="5972"/>
                  <a:pt x="0" y="9107"/>
                  <a:pt x="0" y="12510"/>
                </a:cubicBezTo>
                <a:cubicBezTo>
                  <a:pt x="0" y="15979"/>
                  <a:pt x="1401" y="19115"/>
                  <a:pt x="3670" y="21349"/>
                </a:cubicBezTo>
                <a:cubicBezTo>
                  <a:pt x="5905" y="23618"/>
                  <a:pt x="9040" y="25019"/>
                  <a:pt x="12509" y="25019"/>
                </a:cubicBezTo>
                <a:cubicBezTo>
                  <a:pt x="19414" y="25019"/>
                  <a:pt x="25018" y="19448"/>
                  <a:pt x="25018" y="12510"/>
                </a:cubicBezTo>
                <a:cubicBezTo>
                  <a:pt x="25018" y="9041"/>
                  <a:pt x="23584" y="5938"/>
                  <a:pt x="21349" y="3670"/>
                </a:cubicBezTo>
                <a:cubicBezTo>
                  <a:pt x="19081" y="1435"/>
                  <a:pt x="15978" y="1"/>
                  <a:pt x="125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60;p38">
            <a:extLst>
              <a:ext uri="{FF2B5EF4-FFF2-40B4-BE49-F238E27FC236}">
                <a16:creationId xmlns:a16="http://schemas.microsoft.com/office/drawing/2014/main" id="{75B472C7-6047-4A44-B264-415B0972BE49}"/>
              </a:ext>
            </a:extLst>
          </p:cNvPr>
          <p:cNvSpPr/>
          <p:nvPr/>
        </p:nvSpPr>
        <p:spPr>
          <a:xfrm>
            <a:off x="7732083" y="292053"/>
            <a:ext cx="293575" cy="331500"/>
          </a:xfrm>
          <a:custGeom>
            <a:avLst/>
            <a:gdLst/>
            <a:ahLst/>
            <a:cxnLst/>
            <a:rect l="l" t="t" r="r" b="b"/>
            <a:pathLst>
              <a:path w="11743" h="13260" extrusionOk="0">
                <a:moveTo>
                  <a:pt x="2069" y="2827"/>
                </a:moveTo>
                <a:lnTo>
                  <a:pt x="8673" y="6630"/>
                </a:lnTo>
                <a:lnTo>
                  <a:pt x="2069" y="10433"/>
                </a:lnTo>
                <a:lnTo>
                  <a:pt x="2069" y="2827"/>
                </a:lnTo>
                <a:close/>
                <a:moveTo>
                  <a:pt x="1014" y="0"/>
                </a:moveTo>
                <a:cubicBezTo>
                  <a:pt x="834" y="0"/>
                  <a:pt x="651" y="42"/>
                  <a:pt x="467" y="125"/>
                </a:cubicBezTo>
                <a:cubicBezTo>
                  <a:pt x="201" y="325"/>
                  <a:pt x="0" y="659"/>
                  <a:pt x="0" y="1059"/>
                </a:cubicBezTo>
                <a:lnTo>
                  <a:pt x="0" y="12267"/>
                </a:lnTo>
                <a:cubicBezTo>
                  <a:pt x="0" y="12634"/>
                  <a:pt x="201" y="12968"/>
                  <a:pt x="467" y="13134"/>
                </a:cubicBezTo>
                <a:cubicBezTo>
                  <a:pt x="651" y="13218"/>
                  <a:pt x="834" y="13260"/>
                  <a:pt x="1014" y="13260"/>
                </a:cubicBezTo>
                <a:cubicBezTo>
                  <a:pt x="1193" y="13260"/>
                  <a:pt x="1368" y="13218"/>
                  <a:pt x="1535" y="13134"/>
                </a:cubicBezTo>
                <a:lnTo>
                  <a:pt x="11242" y="7564"/>
                </a:lnTo>
                <a:cubicBezTo>
                  <a:pt x="11542" y="7330"/>
                  <a:pt x="11742" y="6997"/>
                  <a:pt x="11742" y="6630"/>
                </a:cubicBezTo>
                <a:cubicBezTo>
                  <a:pt x="11742" y="6263"/>
                  <a:pt x="11575" y="5896"/>
                  <a:pt x="11242" y="5729"/>
                </a:cubicBezTo>
                <a:lnTo>
                  <a:pt x="1535" y="125"/>
                </a:lnTo>
                <a:cubicBezTo>
                  <a:pt x="1368" y="42"/>
                  <a:pt x="1193" y="0"/>
                  <a:pt x="10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61;p38">
            <a:extLst>
              <a:ext uri="{FF2B5EF4-FFF2-40B4-BE49-F238E27FC236}">
                <a16:creationId xmlns:a16="http://schemas.microsoft.com/office/drawing/2014/main" id="{31FB3AE2-96C3-4D34-B6BD-1EBDDBBCCA80}"/>
              </a:ext>
            </a:extLst>
          </p:cNvPr>
          <p:cNvSpPr/>
          <p:nvPr/>
        </p:nvSpPr>
        <p:spPr>
          <a:xfrm>
            <a:off x="6892220" y="1270428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0"/>
                </a:moveTo>
                <a:cubicBezTo>
                  <a:pt x="9040" y="0"/>
                  <a:pt x="5938" y="1435"/>
                  <a:pt x="3670" y="3670"/>
                </a:cubicBezTo>
                <a:cubicBezTo>
                  <a:pt x="1368" y="5938"/>
                  <a:pt x="0" y="9040"/>
                  <a:pt x="0" y="12509"/>
                </a:cubicBezTo>
                <a:cubicBezTo>
                  <a:pt x="0" y="15978"/>
                  <a:pt x="1435" y="19114"/>
                  <a:pt x="3670" y="21349"/>
                </a:cubicBezTo>
                <a:cubicBezTo>
                  <a:pt x="5938" y="23617"/>
                  <a:pt x="9040" y="25018"/>
                  <a:pt x="12509" y="25018"/>
                </a:cubicBezTo>
                <a:cubicBezTo>
                  <a:pt x="19447" y="25018"/>
                  <a:pt x="25018" y="19448"/>
                  <a:pt x="25018" y="12509"/>
                </a:cubicBezTo>
                <a:cubicBezTo>
                  <a:pt x="25018" y="9040"/>
                  <a:pt x="23617" y="5938"/>
                  <a:pt x="21349" y="3670"/>
                </a:cubicBezTo>
                <a:cubicBezTo>
                  <a:pt x="19114" y="1435"/>
                  <a:pt x="15978" y="0"/>
                  <a:pt x="12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62;p38">
            <a:extLst>
              <a:ext uri="{FF2B5EF4-FFF2-40B4-BE49-F238E27FC236}">
                <a16:creationId xmlns:a16="http://schemas.microsoft.com/office/drawing/2014/main" id="{F06DEA50-9266-4E66-9357-A26EFC2A51B9}"/>
              </a:ext>
            </a:extLst>
          </p:cNvPr>
          <p:cNvSpPr/>
          <p:nvPr/>
        </p:nvSpPr>
        <p:spPr>
          <a:xfrm>
            <a:off x="7040645" y="1439703"/>
            <a:ext cx="329425" cy="288575"/>
          </a:xfrm>
          <a:custGeom>
            <a:avLst/>
            <a:gdLst/>
            <a:ahLst/>
            <a:cxnLst/>
            <a:rect l="l" t="t" r="r" b="b"/>
            <a:pathLst>
              <a:path w="13177" h="11543" extrusionOk="0">
                <a:moveTo>
                  <a:pt x="8707" y="2036"/>
                </a:moveTo>
                <a:lnTo>
                  <a:pt x="10875" y="5738"/>
                </a:lnTo>
                <a:lnTo>
                  <a:pt x="8707" y="9441"/>
                </a:lnTo>
                <a:lnTo>
                  <a:pt x="4404" y="9441"/>
                </a:lnTo>
                <a:lnTo>
                  <a:pt x="2236" y="5738"/>
                </a:lnTo>
                <a:lnTo>
                  <a:pt x="4404" y="2036"/>
                </a:lnTo>
                <a:close/>
                <a:moveTo>
                  <a:pt x="3837" y="1"/>
                </a:moveTo>
                <a:cubicBezTo>
                  <a:pt x="3437" y="1"/>
                  <a:pt x="3070" y="168"/>
                  <a:pt x="2903" y="501"/>
                </a:cubicBezTo>
                <a:lnTo>
                  <a:pt x="168" y="5238"/>
                </a:lnTo>
                <a:cubicBezTo>
                  <a:pt x="1" y="5571"/>
                  <a:pt x="1" y="5938"/>
                  <a:pt x="168" y="6272"/>
                </a:cubicBezTo>
                <a:lnTo>
                  <a:pt x="2903" y="11042"/>
                </a:lnTo>
                <a:cubicBezTo>
                  <a:pt x="3103" y="11342"/>
                  <a:pt x="3437" y="11542"/>
                  <a:pt x="3837" y="11542"/>
                </a:cubicBezTo>
                <a:lnTo>
                  <a:pt x="9341" y="11542"/>
                </a:lnTo>
                <a:cubicBezTo>
                  <a:pt x="9708" y="11542"/>
                  <a:pt x="10041" y="11376"/>
                  <a:pt x="10241" y="11042"/>
                </a:cubicBezTo>
                <a:lnTo>
                  <a:pt x="13010" y="6272"/>
                </a:lnTo>
                <a:cubicBezTo>
                  <a:pt x="13177" y="5938"/>
                  <a:pt x="13177" y="5571"/>
                  <a:pt x="13010" y="5238"/>
                </a:cubicBezTo>
                <a:lnTo>
                  <a:pt x="10241" y="501"/>
                </a:lnTo>
                <a:cubicBezTo>
                  <a:pt x="10041" y="201"/>
                  <a:pt x="9708" y="1"/>
                  <a:pt x="93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63;p38">
            <a:extLst>
              <a:ext uri="{FF2B5EF4-FFF2-40B4-BE49-F238E27FC236}">
                <a16:creationId xmlns:a16="http://schemas.microsoft.com/office/drawing/2014/main" id="{5393C877-2145-4BDE-8C47-ABC6AF49DB89}"/>
              </a:ext>
            </a:extLst>
          </p:cNvPr>
          <p:cNvSpPr/>
          <p:nvPr/>
        </p:nvSpPr>
        <p:spPr>
          <a:xfrm>
            <a:off x="7545295" y="3350903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0"/>
                </a:moveTo>
                <a:cubicBezTo>
                  <a:pt x="9040" y="0"/>
                  <a:pt x="5905" y="1401"/>
                  <a:pt x="3670" y="3670"/>
                </a:cubicBezTo>
                <a:cubicBezTo>
                  <a:pt x="1401" y="5971"/>
                  <a:pt x="0" y="9074"/>
                  <a:pt x="0" y="12509"/>
                </a:cubicBezTo>
                <a:cubicBezTo>
                  <a:pt x="0" y="15979"/>
                  <a:pt x="1401" y="19081"/>
                  <a:pt x="3670" y="21349"/>
                </a:cubicBezTo>
                <a:cubicBezTo>
                  <a:pt x="5905" y="23584"/>
                  <a:pt x="9040" y="25018"/>
                  <a:pt x="12509" y="25018"/>
                </a:cubicBezTo>
                <a:cubicBezTo>
                  <a:pt x="19414" y="25018"/>
                  <a:pt x="25018" y="19414"/>
                  <a:pt x="25018" y="12509"/>
                </a:cubicBezTo>
                <a:cubicBezTo>
                  <a:pt x="25018" y="9040"/>
                  <a:pt x="23584" y="5905"/>
                  <a:pt x="21349" y="3670"/>
                </a:cubicBezTo>
                <a:cubicBezTo>
                  <a:pt x="19081" y="1401"/>
                  <a:pt x="15978" y="0"/>
                  <a:pt x="12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64;p38">
            <a:extLst>
              <a:ext uri="{FF2B5EF4-FFF2-40B4-BE49-F238E27FC236}">
                <a16:creationId xmlns:a16="http://schemas.microsoft.com/office/drawing/2014/main" id="{DCA616EB-F56B-473F-B288-7C0E1CE25C4B}"/>
              </a:ext>
            </a:extLst>
          </p:cNvPr>
          <p:cNvSpPr/>
          <p:nvPr/>
        </p:nvSpPr>
        <p:spPr>
          <a:xfrm>
            <a:off x="7669545" y="3477653"/>
            <a:ext cx="377800" cy="372800"/>
          </a:xfrm>
          <a:custGeom>
            <a:avLst/>
            <a:gdLst/>
            <a:ahLst/>
            <a:cxnLst/>
            <a:rect l="l" t="t" r="r" b="b"/>
            <a:pathLst>
              <a:path w="15112" h="14912" extrusionOk="0">
                <a:moveTo>
                  <a:pt x="7539" y="2469"/>
                </a:moveTo>
                <a:lnTo>
                  <a:pt x="12510" y="7439"/>
                </a:lnTo>
                <a:lnTo>
                  <a:pt x="7539" y="12410"/>
                </a:lnTo>
                <a:lnTo>
                  <a:pt x="2569" y="7439"/>
                </a:lnTo>
                <a:lnTo>
                  <a:pt x="7539" y="2469"/>
                </a:lnTo>
                <a:close/>
                <a:moveTo>
                  <a:pt x="7569" y="1"/>
                </a:moveTo>
                <a:cubicBezTo>
                  <a:pt x="7306" y="1"/>
                  <a:pt x="7039" y="101"/>
                  <a:pt x="6839" y="301"/>
                </a:cubicBezTo>
                <a:lnTo>
                  <a:pt x="401" y="6739"/>
                </a:lnTo>
                <a:cubicBezTo>
                  <a:pt x="1" y="7106"/>
                  <a:pt x="1" y="7773"/>
                  <a:pt x="401" y="8173"/>
                </a:cubicBezTo>
                <a:lnTo>
                  <a:pt x="6839" y="14611"/>
                </a:lnTo>
                <a:cubicBezTo>
                  <a:pt x="7022" y="14811"/>
                  <a:pt x="7281" y="14911"/>
                  <a:pt x="7543" y="14911"/>
                </a:cubicBezTo>
                <a:cubicBezTo>
                  <a:pt x="7806" y="14911"/>
                  <a:pt x="8073" y="14811"/>
                  <a:pt x="8273" y="14611"/>
                </a:cubicBezTo>
                <a:lnTo>
                  <a:pt x="14711" y="8173"/>
                </a:lnTo>
                <a:cubicBezTo>
                  <a:pt x="15111" y="7773"/>
                  <a:pt x="15111" y="7106"/>
                  <a:pt x="14711" y="6739"/>
                </a:cubicBezTo>
                <a:lnTo>
                  <a:pt x="8273" y="301"/>
                </a:lnTo>
                <a:cubicBezTo>
                  <a:pt x="8090" y="101"/>
                  <a:pt x="7831" y="1"/>
                  <a:pt x="75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70;p38">
            <a:extLst>
              <a:ext uri="{FF2B5EF4-FFF2-40B4-BE49-F238E27FC236}">
                <a16:creationId xmlns:a16="http://schemas.microsoft.com/office/drawing/2014/main" id="{DC1B3F98-3A36-4F47-96AD-1D3721E37A4D}"/>
              </a:ext>
            </a:extLst>
          </p:cNvPr>
          <p:cNvSpPr/>
          <p:nvPr/>
        </p:nvSpPr>
        <p:spPr>
          <a:xfrm>
            <a:off x="6892220" y="2319503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1"/>
                </a:moveTo>
                <a:cubicBezTo>
                  <a:pt x="9040" y="1"/>
                  <a:pt x="5938" y="1402"/>
                  <a:pt x="3670" y="3670"/>
                </a:cubicBezTo>
                <a:cubicBezTo>
                  <a:pt x="1368" y="5938"/>
                  <a:pt x="0" y="9074"/>
                  <a:pt x="0" y="12510"/>
                </a:cubicBezTo>
                <a:cubicBezTo>
                  <a:pt x="0" y="15945"/>
                  <a:pt x="1435" y="19081"/>
                  <a:pt x="3670" y="21316"/>
                </a:cubicBezTo>
                <a:cubicBezTo>
                  <a:pt x="5938" y="23584"/>
                  <a:pt x="9040" y="25019"/>
                  <a:pt x="12509" y="25019"/>
                </a:cubicBezTo>
                <a:cubicBezTo>
                  <a:pt x="19447" y="25019"/>
                  <a:pt x="25018" y="19415"/>
                  <a:pt x="25018" y="12510"/>
                </a:cubicBezTo>
                <a:cubicBezTo>
                  <a:pt x="25018" y="9040"/>
                  <a:pt x="23617" y="5905"/>
                  <a:pt x="21349" y="3670"/>
                </a:cubicBezTo>
                <a:cubicBezTo>
                  <a:pt x="19114" y="1402"/>
                  <a:pt x="15978" y="1"/>
                  <a:pt x="125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71;p38">
            <a:extLst>
              <a:ext uri="{FF2B5EF4-FFF2-40B4-BE49-F238E27FC236}">
                <a16:creationId xmlns:a16="http://schemas.microsoft.com/office/drawing/2014/main" id="{C359DE2F-A8B8-480C-8481-2DBA2B530ADE}"/>
              </a:ext>
            </a:extLst>
          </p:cNvPr>
          <p:cNvSpPr/>
          <p:nvPr/>
        </p:nvSpPr>
        <p:spPr>
          <a:xfrm>
            <a:off x="7026470" y="2454603"/>
            <a:ext cx="354450" cy="354450"/>
          </a:xfrm>
          <a:custGeom>
            <a:avLst/>
            <a:gdLst/>
            <a:ahLst/>
            <a:cxnLst/>
            <a:rect l="l" t="t" r="r" b="b"/>
            <a:pathLst>
              <a:path w="14178" h="14178" extrusionOk="0">
                <a:moveTo>
                  <a:pt x="7106" y="1"/>
                </a:moveTo>
                <a:cubicBezTo>
                  <a:pt x="6539" y="1"/>
                  <a:pt x="6105" y="468"/>
                  <a:pt x="6105" y="1001"/>
                </a:cubicBezTo>
                <a:lnTo>
                  <a:pt x="6105" y="6105"/>
                </a:lnTo>
                <a:lnTo>
                  <a:pt x="1001" y="6105"/>
                </a:lnTo>
                <a:cubicBezTo>
                  <a:pt x="468" y="6105"/>
                  <a:pt x="1" y="6539"/>
                  <a:pt x="1" y="7106"/>
                </a:cubicBezTo>
                <a:cubicBezTo>
                  <a:pt x="1" y="7372"/>
                  <a:pt x="134" y="7606"/>
                  <a:pt x="301" y="7806"/>
                </a:cubicBezTo>
                <a:cubicBezTo>
                  <a:pt x="468" y="8006"/>
                  <a:pt x="701" y="8106"/>
                  <a:pt x="1001" y="8106"/>
                </a:cubicBezTo>
                <a:lnTo>
                  <a:pt x="6105" y="8106"/>
                </a:lnTo>
                <a:lnTo>
                  <a:pt x="6105" y="13177"/>
                </a:lnTo>
                <a:cubicBezTo>
                  <a:pt x="6105" y="13477"/>
                  <a:pt x="6205" y="13677"/>
                  <a:pt x="6372" y="13877"/>
                </a:cubicBezTo>
                <a:cubicBezTo>
                  <a:pt x="6539" y="14044"/>
                  <a:pt x="6806" y="14177"/>
                  <a:pt x="7106" y="14177"/>
                </a:cubicBezTo>
                <a:cubicBezTo>
                  <a:pt x="7640" y="14177"/>
                  <a:pt x="8107" y="13710"/>
                  <a:pt x="8107" y="13177"/>
                </a:cubicBezTo>
                <a:lnTo>
                  <a:pt x="8107" y="8106"/>
                </a:lnTo>
                <a:lnTo>
                  <a:pt x="13177" y="8106"/>
                </a:lnTo>
                <a:cubicBezTo>
                  <a:pt x="13744" y="8106"/>
                  <a:pt x="14178" y="7639"/>
                  <a:pt x="14178" y="7106"/>
                </a:cubicBezTo>
                <a:cubicBezTo>
                  <a:pt x="14178" y="6539"/>
                  <a:pt x="13744" y="6105"/>
                  <a:pt x="13177" y="6105"/>
                </a:cubicBezTo>
                <a:lnTo>
                  <a:pt x="8107" y="6105"/>
                </a:lnTo>
                <a:lnTo>
                  <a:pt x="8107" y="1001"/>
                </a:lnTo>
                <a:cubicBezTo>
                  <a:pt x="8107" y="468"/>
                  <a:pt x="7640" y="1"/>
                  <a:pt x="7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465;p38">
            <a:extLst>
              <a:ext uri="{FF2B5EF4-FFF2-40B4-BE49-F238E27FC236}">
                <a16:creationId xmlns:a16="http://schemas.microsoft.com/office/drawing/2014/main" id="{DFEC0664-0014-430A-A740-831A14049202}"/>
              </a:ext>
            </a:extLst>
          </p:cNvPr>
          <p:cNvGrpSpPr/>
          <p:nvPr/>
        </p:nvGrpSpPr>
        <p:grpSpPr>
          <a:xfrm>
            <a:off x="7684604" y="80261"/>
            <a:ext cx="2016886" cy="3976340"/>
            <a:chOff x="6461225" y="1765325"/>
            <a:chExt cx="1042450" cy="2084900"/>
          </a:xfrm>
        </p:grpSpPr>
        <p:sp>
          <p:nvSpPr>
            <p:cNvPr id="22" name="Google Shape;466;p38">
              <a:extLst>
                <a:ext uri="{FF2B5EF4-FFF2-40B4-BE49-F238E27FC236}">
                  <a16:creationId xmlns:a16="http://schemas.microsoft.com/office/drawing/2014/main" id="{67271A2A-7871-43DB-ABC3-315B0D5026B8}"/>
                </a:ext>
              </a:extLst>
            </p:cNvPr>
            <p:cNvSpPr/>
            <p:nvPr/>
          </p:nvSpPr>
          <p:spPr>
            <a:xfrm>
              <a:off x="6738925" y="1765325"/>
              <a:ext cx="764750" cy="399500"/>
            </a:xfrm>
            <a:custGeom>
              <a:avLst/>
              <a:gdLst/>
              <a:ahLst/>
              <a:cxnLst/>
              <a:rect l="l" t="t" r="r" b="b"/>
              <a:pathLst>
                <a:path w="30590" h="15980" extrusionOk="0">
                  <a:moveTo>
                    <a:pt x="28551" y="1"/>
                  </a:moveTo>
                  <a:cubicBezTo>
                    <a:pt x="28530" y="1"/>
                    <a:pt x="28509" y="1"/>
                    <a:pt x="28488" y="2"/>
                  </a:cubicBezTo>
                  <a:cubicBezTo>
                    <a:pt x="17280" y="602"/>
                    <a:pt x="7239" y="5606"/>
                    <a:pt x="1" y="13311"/>
                  </a:cubicBezTo>
                  <a:lnTo>
                    <a:pt x="2903" y="15980"/>
                  </a:lnTo>
                  <a:cubicBezTo>
                    <a:pt x="9407" y="8975"/>
                    <a:pt x="18581" y="4438"/>
                    <a:pt x="28755" y="3938"/>
                  </a:cubicBezTo>
                  <a:cubicBezTo>
                    <a:pt x="29789" y="3871"/>
                    <a:pt x="30589" y="3004"/>
                    <a:pt x="30589" y="1970"/>
                  </a:cubicBezTo>
                  <a:cubicBezTo>
                    <a:pt x="30589" y="857"/>
                    <a:pt x="29658" y="1"/>
                    <a:pt x="2855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7;p38">
              <a:extLst>
                <a:ext uri="{FF2B5EF4-FFF2-40B4-BE49-F238E27FC236}">
                  <a16:creationId xmlns:a16="http://schemas.microsoft.com/office/drawing/2014/main" id="{480DA2CF-7147-4AEA-91B9-3E9F2F60881D}"/>
                </a:ext>
              </a:extLst>
            </p:cNvPr>
            <p:cNvSpPr/>
            <p:nvPr/>
          </p:nvSpPr>
          <p:spPr>
            <a:xfrm>
              <a:off x="6461225" y="2098100"/>
              <a:ext cx="351125" cy="709700"/>
            </a:xfrm>
            <a:custGeom>
              <a:avLst/>
              <a:gdLst/>
              <a:ahLst/>
              <a:cxnLst/>
              <a:rect l="l" t="t" r="r" b="b"/>
              <a:pathLst>
                <a:path w="14045" h="28388" extrusionOk="0">
                  <a:moveTo>
                    <a:pt x="11175" y="0"/>
                  </a:moveTo>
                  <a:cubicBezTo>
                    <a:pt x="4337" y="7372"/>
                    <a:pt x="68" y="17213"/>
                    <a:pt x="1" y="28054"/>
                  </a:cubicBezTo>
                  <a:lnTo>
                    <a:pt x="1" y="28387"/>
                  </a:lnTo>
                  <a:lnTo>
                    <a:pt x="3904" y="28387"/>
                  </a:lnTo>
                  <a:lnTo>
                    <a:pt x="3904" y="28054"/>
                  </a:lnTo>
                  <a:cubicBezTo>
                    <a:pt x="4004" y="18247"/>
                    <a:pt x="7840" y="9340"/>
                    <a:pt x="14044" y="2669"/>
                  </a:cubicBezTo>
                  <a:lnTo>
                    <a:pt x="11175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8;p38">
              <a:extLst>
                <a:ext uri="{FF2B5EF4-FFF2-40B4-BE49-F238E27FC236}">
                  <a16:creationId xmlns:a16="http://schemas.microsoft.com/office/drawing/2014/main" id="{D93D7DF4-6DDA-4E09-B5ED-148E2CDE66AF}"/>
                </a:ext>
              </a:extLst>
            </p:cNvPr>
            <p:cNvSpPr/>
            <p:nvPr/>
          </p:nvSpPr>
          <p:spPr>
            <a:xfrm>
              <a:off x="6738925" y="3450725"/>
              <a:ext cx="764750" cy="399500"/>
            </a:xfrm>
            <a:custGeom>
              <a:avLst/>
              <a:gdLst/>
              <a:ahLst/>
              <a:cxnLst/>
              <a:rect l="l" t="t" r="r" b="b"/>
              <a:pathLst>
                <a:path w="30590" h="15980" extrusionOk="0">
                  <a:moveTo>
                    <a:pt x="2903" y="1"/>
                  </a:moveTo>
                  <a:lnTo>
                    <a:pt x="1" y="2669"/>
                  </a:lnTo>
                  <a:cubicBezTo>
                    <a:pt x="7239" y="10408"/>
                    <a:pt x="17280" y="15412"/>
                    <a:pt x="28488" y="15979"/>
                  </a:cubicBezTo>
                  <a:cubicBezTo>
                    <a:pt x="28509" y="15979"/>
                    <a:pt x="28530" y="15980"/>
                    <a:pt x="28551" y="15980"/>
                  </a:cubicBezTo>
                  <a:cubicBezTo>
                    <a:pt x="29658" y="15980"/>
                    <a:pt x="30589" y="15124"/>
                    <a:pt x="30589" y="14011"/>
                  </a:cubicBezTo>
                  <a:cubicBezTo>
                    <a:pt x="30589" y="12977"/>
                    <a:pt x="29789" y="12109"/>
                    <a:pt x="28755" y="12076"/>
                  </a:cubicBezTo>
                  <a:cubicBezTo>
                    <a:pt x="18581" y="11576"/>
                    <a:pt x="9407" y="7006"/>
                    <a:pt x="2903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9;p38">
              <a:extLst>
                <a:ext uri="{FF2B5EF4-FFF2-40B4-BE49-F238E27FC236}">
                  <a16:creationId xmlns:a16="http://schemas.microsoft.com/office/drawing/2014/main" id="{4A27FC3C-F0EB-4432-AD77-7C1A959F42F8}"/>
                </a:ext>
              </a:extLst>
            </p:cNvPr>
            <p:cNvSpPr/>
            <p:nvPr/>
          </p:nvSpPr>
          <p:spPr>
            <a:xfrm>
              <a:off x="6461225" y="2807775"/>
              <a:ext cx="351125" cy="709700"/>
            </a:xfrm>
            <a:custGeom>
              <a:avLst/>
              <a:gdLst/>
              <a:ahLst/>
              <a:cxnLst/>
              <a:rect l="l" t="t" r="r" b="b"/>
              <a:pathLst>
                <a:path w="14045" h="28388" extrusionOk="0">
                  <a:moveTo>
                    <a:pt x="1" y="0"/>
                  </a:moveTo>
                  <a:lnTo>
                    <a:pt x="1" y="334"/>
                  </a:lnTo>
                  <a:cubicBezTo>
                    <a:pt x="68" y="11175"/>
                    <a:pt x="4337" y="21015"/>
                    <a:pt x="11175" y="28387"/>
                  </a:cubicBezTo>
                  <a:lnTo>
                    <a:pt x="14044" y="25719"/>
                  </a:lnTo>
                  <a:cubicBezTo>
                    <a:pt x="7840" y="19047"/>
                    <a:pt x="4004" y="10141"/>
                    <a:pt x="3904" y="334"/>
                  </a:cubicBezTo>
                  <a:lnTo>
                    <a:pt x="3904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6"/>
            <a:ext cx="6493219" cy="385056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7" y="233337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 dirty="0"/>
              <a:t>Crear la siguiente Base de datos y sus registros.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71552-9AB5-429C-AEE6-6A675148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164" y="754668"/>
            <a:ext cx="4321671" cy="4045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6"/>
            <a:ext cx="6493219" cy="385056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7" y="233337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 dirty="0"/>
              <a:t>CREACION DE LA DBA.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sp>
        <p:nvSpPr>
          <p:cNvPr id="7" name="Google Shape;678;p46">
            <a:extLst>
              <a:ext uri="{FF2B5EF4-FFF2-40B4-BE49-F238E27FC236}">
                <a16:creationId xmlns:a16="http://schemas.microsoft.com/office/drawing/2014/main" id="{15440476-CA5B-4748-B2AA-F4C0040701D8}"/>
              </a:ext>
            </a:extLst>
          </p:cNvPr>
          <p:cNvSpPr txBox="1">
            <a:spLocks/>
          </p:cNvSpPr>
          <p:nvPr/>
        </p:nvSpPr>
        <p:spPr>
          <a:xfrm>
            <a:off x="5380038" y="1104749"/>
            <a:ext cx="1993167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spcAft>
                <a:spcPts val="1600"/>
              </a:spcAft>
              <a:buFont typeface="Open Sans"/>
              <a:buNone/>
            </a:pPr>
            <a:r>
              <a:rPr lang="es-ES" dirty="0"/>
              <a:t>El comando CREATE TABLE es el que genera la DBA.</a:t>
            </a:r>
          </a:p>
          <a:p>
            <a:pPr marL="0" indent="0" algn="just">
              <a:spcAft>
                <a:spcPts val="1600"/>
              </a:spcAft>
              <a:buFont typeface="Open Sans"/>
              <a:buNone/>
            </a:pPr>
            <a:r>
              <a:rPr lang="es-ES" dirty="0"/>
              <a:t> Comando USE para trabajar en el mismo.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52A06C-B24D-43D9-9B37-47F88F93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319" y="1449513"/>
            <a:ext cx="2708333" cy="644273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BFF556F-3470-4717-8B23-7FD609FFF068}"/>
              </a:ext>
            </a:extLst>
          </p:cNvPr>
          <p:cNvCxnSpPr>
            <a:cxnSpLocks/>
          </p:cNvCxnSpPr>
          <p:nvPr/>
        </p:nvCxnSpPr>
        <p:spPr>
          <a:xfrm flipV="1">
            <a:off x="1089211" y="1606540"/>
            <a:ext cx="418108" cy="107575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0A85EBC-F728-4804-AA32-12AA2A7F0E54}"/>
              </a:ext>
            </a:extLst>
          </p:cNvPr>
          <p:cNvCxnSpPr>
            <a:cxnSpLocks/>
          </p:cNvCxnSpPr>
          <p:nvPr/>
        </p:nvCxnSpPr>
        <p:spPr>
          <a:xfrm flipV="1">
            <a:off x="1089211" y="1887951"/>
            <a:ext cx="418108" cy="107575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678;p46">
            <a:extLst>
              <a:ext uri="{FF2B5EF4-FFF2-40B4-BE49-F238E27FC236}">
                <a16:creationId xmlns:a16="http://schemas.microsoft.com/office/drawing/2014/main" id="{54DA826A-F2A4-4C64-AE51-36A4316500B4}"/>
              </a:ext>
            </a:extLst>
          </p:cNvPr>
          <p:cNvSpPr txBox="1">
            <a:spLocks/>
          </p:cNvSpPr>
          <p:nvPr/>
        </p:nvSpPr>
        <p:spPr>
          <a:xfrm>
            <a:off x="1446775" y="2624534"/>
            <a:ext cx="6630653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spcAft>
                <a:spcPts val="1600"/>
              </a:spcAft>
              <a:buFont typeface="Open Sans"/>
              <a:buNone/>
            </a:pPr>
            <a:r>
              <a:rPr lang="es-ES" b="1" dirty="0"/>
              <a:t>PARA LA CREACION DE TABLAS:</a:t>
            </a:r>
          </a:p>
          <a:p>
            <a:pPr marL="285750" indent="-285750" algn="just">
              <a:spcAft>
                <a:spcPts val="1600"/>
              </a:spcAft>
            </a:pPr>
            <a:r>
              <a:rPr lang="es-ES" dirty="0"/>
              <a:t>Definimos a los PRIMARY KEY.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s-ES" dirty="0"/>
              <a:t>El comando FOREING KEY es utilizado para relacionar las tablas mediante los PRIMARY KEY.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s-ES" dirty="0"/>
              <a:t>NOT NULL para no tener columnas sin registro.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s-ES" dirty="0"/>
              <a:t>AUTO_INCREMENT para generar automáticamente el registro de la columna.</a:t>
            </a:r>
          </a:p>
          <a:p>
            <a:pPr marL="0" indent="0" algn="just">
              <a:spcAft>
                <a:spcPts val="1600"/>
              </a:spcAft>
              <a:buFont typeface="Open San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01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6"/>
            <a:ext cx="6493219" cy="385056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7" y="233337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 dirty="0"/>
              <a:t>CREACION DE LAS TABLAS.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E513E34-E54F-4A1C-8785-9E635B9A0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" t="3446" r="3986" b="3698"/>
          <a:stretch/>
        </p:blipFill>
        <p:spPr>
          <a:xfrm>
            <a:off x="375657" y="808397"/>
            <a:ext cx="3188779" cy="1896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CED001-4C34-4E53-9D33-4E1CA253A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"/>
          <a:stretch/>
        </p:blipFill>
        <p:spPr>
          <a:xfrm>
            <a:off x="5053573" y="1755738"/>
            <a:ext cx="3714770" cy="1222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165BB42-3795-462E-A08B-D6C62D1C1E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1"/>
          <a:stretch/>
        </p:blipFill>
        <p:spPr>
          <a:xfrm>
            <a:off x="1183055" y="3214768"/>
            <a:ext cx="3388945" cy="16777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BFF556F-3470-4717-8B23-7FD609FFF068}"/>
              </a:ext>
            </a:extLst>
          </p:cNvPr>
          <p:cNvCxnSpPr>
            <a:cxnSpLocks/>
          </p:cNvCxnSpPr>
          <p:nvPr/>
        </p:nvCxnSpPr>
        <p:spPr>
          <a:xfrm flipH="1">
            <a:off x="6790353" y="1936046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A926171-7529-49E0-AC0E-0C128BA6685E}"/>
              </a:ext>
            </a:extLst>
          </p:cNvPr>
          <p:cNvCxnSpPr>
            <a:cxnSpLocks/>
          </p:cNvCxnSpPr>
          <p:nvPr/>
        </p:nvCxnSpPr>
        <p:spPr>
          <a:xfrm flipH="1">
            <a:off x="7779348" y="1899944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75F0C5A-A8A5-43B2-8A08-26675164E1E5}"/>
              </a:ext>
            </a:extLst>
          </p:cNvPr>
          <p:cNvCxnSpPr>
            <a:cxnSpLocks/>
          </p:cNvCxnSpPr>
          <p:nvPr/>
        </p:nvCxnSpPr>
        <p:spPr>
          <a:xfrm flipH="1">
            <a:off x="8382101" y="1936046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8C80458-5147-4E07-A894-623C3ADD80B7}"/>
              </a:ext>
            </a:extLst>
          </p:cNvPr>
          <p:cNvCxnSpPr>
            <a:cxnSpLocks/>
          </p:cNvCxnSpPr>
          <p:nvPr/>
        </p:nvCxnSpPr>
        <p:spPr>
          <a:xfrm>
            <a:off x="1076490" y="4363810"/>
            <a:ext cx="279737" cy="113223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5FEE822-1E59-45C0-8055-76AD5702E512}"/>
              </a:ext>
            </a:extLst>
          </p:cNvPr>
          <p:cNvCxnSpPr>
            <a:cxnSpLocks/>
          </p:cNvCxnSpPr>
          <p:nvPr/>
        </p:nvCxnSpPr>
        <p:spPr>
          <a:xfrm flipH="1">
            <a:off x="837788" y="559296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2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6"/>
            <a:ext cx="6493219" cy="385056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7" y="233337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 dirty="0"/>
              <a:t>LLENADO DE LAS TABLAS.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52DA889-8042-46AA-91A4-C8AD8CAF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154" y="879345"/>
            <a:ext cx="5236337" cy="945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07373C2-52A9-4B14-AE7E-B81A190D4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39" y="2120427"/>
            <a:ext cx="3401925" cy="1198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FE08638-90F6-4CA6-B76F-C0108290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91661"/>
            <a:ext cx="3958287" cy="1510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2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6"/>
            <a:ext cx="6493219" cy="385056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7" y="233337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 dirty="0"/>
              <a:t>LLENADO DE LAS TABLAS.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BCCCB9-872F-4B5F-8A6F-3202B0FA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49" y="1073057"/>
            <a:ext cx="3101713" cy="2997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F6010F-D893-4BD9-8D41-B7CC76BFB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99" y="759043"/>
            <a:ext cx="3008154" cy="3625412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96FD112-54ED-4BEA-9670-553A0D9FB203}"/>
              </a:ext>
            </a:extLst>
          </p:cNvPr>
          <p:cNvCxnSpPr>
            <a:cxnSpLocks/>
          </p:cNvCxnSpPr>
          <p:nvPr/>
        </p:nvCxnSpPr>
        <p:spPr>
          <a:xfrm flipH="1">
            <a:off x="530002" y="903592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6B88047-5292-4176-9ACB-8A1733CFB90E}"/>
              </a:ext>
            </a:extLst>
          </p:cNvPr>
          <p:cNvCxnSpPr>
            <a:cxnSpLocks/>
          </p:cNvCxnSpPr>
          <p:nvPr/>
        </p:nvCxnSpPr>
        <p:spPr>
          <a:xfrm flipH="1">
            <a:off x="1135865" y="3643822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E96E364-F79D-493E-8F55-C124FF84ACD9}"/>
              </a:ext>
            </a:extLst>
          </p:cNvPr>
          <p:cNvCxnSpPr>
            <a:cxnSpLocks/>
          </p:cNvCxnSpPr>
          <p:nvPr/>
        </p:nvCxnSpPr>
        <p:spPr>
          <a:xfrm flipH="1">
            <a:off x="2582117" y="3596757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678;p46">
            <a:extLst>
              <a:ext uri="{FF2B5EF4-FFF2-40B4-BE49-F238E27FC236}">
                <a16:creationId xmlns:a16="http://schemas.microsoft.com/office/drawing/2014/main" id="{7DD18B2C-94B6-48CD-BF0F-381740BACBC8}"/>
              </a:ext>
            </a:extLst>
          </p:cNvPr>
          <p:cNvSpPr txBox="1">
            <a:spLocks/>
          </p:cNvSpPr>
          <p:nvPr/>
        </p:nvSpPr>
        <p:spPr>
          <a:xfrm>
            <a:off x="3827599" y="1225772"/>
            <a:ext cx="1334162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spcAft>
                <a:spcPts val="1600"/>
              </a:spcAft>
              <a:buFont typeface="Open Sans"/>
              <a:buNone/>
            </a:pPr>
            <a:r>
              <a:rPr lang="es-ES" sz="1200" dirty="0"/>
              <a:t>Haciendo un clic derecho sobre la carpeta de tablas, vaya y seleccione DIAGRAMS y la opción SHOW VISUALIZATION para poder ver el diagrama.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49D9289-9BB5-42E6-9F14-3594D3E008E0}"/>
              </a:ext>
            </a:extLst>
          </p:cNvPr>
          <p:cNvCxnSpPr>
            <a:cxnSpLocks/>
          </p:cNvCxnSpPr>
          <p:nvPr/>
        </p:nvCxnSpPr>
        <p:spPr>
          <a:xfrm>
            <a:off x="3955346" y="3567378"/>
            <a:ext cx="966756" cy="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54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6"/>
            <a:ext cx="6493219" cy="385056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7" y="233337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 dirty="0"/>
              <a:t>LLENADO DE LAS TABLAS.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BCCCB9-872F-4B5F-8A6F-3202B0FA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49" y="1073057"/>
            <a:ext cx="3101713" cy="2997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F6010F-D893-4BD9-8D41-B7CC76BFB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99" y="759043"/>
            <a:ext cx="3008154" cy="3625412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96FD112-54ED-4BEA-9670-553A0D9FB203}"/>
              </a:ext>
            </a:extLst>
          </p:cNvPr>
          <p:cNvCxnSpPr>
            <a:cxnSpLocks/>
          </p:cNvCxnSpPr>
          <p:nvPr/>
        </p:nvCxnSpPr>
        <p:spPr>
          <a:xfrm flipH="1">
            <a:off x="530002" y="903592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6B88047-5292-4176-9ACB-8A1733CFB90E}"/>
              </a:ext>
            </a:extLst>
          </p:cNvPr>
          <p:cNvCxnSpPr>
            <a:cxnSpLocks/>
          </p:cNvCxnSpPr>
          <p:nvPr/>
        </p:nvCxnSpPr>
        <p:spPr>
          <a:xfrm flipH="1">
            <a:off x="1135865" y="3643822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E96E364-F79D-493E-8F55-C124FF84ACD9}"/>
              </a:ext>
            </a:extLst>
          </p:cNvPr>
          <p:cNvCxnSpPr>
            <a:cxnSpLocks/>
          </p:cNvCxnSpPr>
          <p:nvPr/>
        </p:nvCxnSpPr>
        <p:spPr>
          <a:xfrm flipH="1">
            <a:off x="2582117" y="3596757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678;p46">
            <a:extLst>
              <a:ext uri="{FF2B5EF4-FFF2-40B4-BE49-F238E27FC236}">
                <a16:creationId xmlns:a16="http://schemas.microsoft.com/office/drawing/2014/main" id="{7DD18B2C-94B6-48CD-BF0F-381740BACBC8}"/>
              </a:ext>
            </a:extLst>
          </p:cNvPr>
          <p:cNvSpPr txBox="1">
            <a:spLocks/>
          </p:cNvSpPr>
          <p:nvPr/>
        </p:nvSpPr>
        <p:spPr>
          <a:xfrm>
            <a:off x="3827599" y="1225772"/>
            <a:ext cx="1334162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spcAft>
                <a:spcPts val="1600"/>
              </a:spcAft>
              <a:buFont typeface="Open Sans"/>
              <a:buNone/>
            </a:pPr>
            <a:r>
              <a:rPr lang="es-ES" sz="1200" dirty="0"/>
              <a:t>Haciendo un clic derecho sobre la carpeta de tablas, vaya y seleccione DIAGRAMS y la opción SHOW VISUALIZATION para poder ver el diagrama.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49D9289-9BB5-42E6-9F14-3594D3E008E0}"/>
              </a:ext>
            </a:extLst>
          </p:cNvPr>
          <p:cNvCxnSpPr>
            <a:cxnSpLocks/>
          </p:cNvCxnSpPr>
          <p:nvPr/>
        </p:nvCxnSpPr>
        <p:spPr>
          <a:xfrm>
            <a:off x="3955346" y="3567378"/>
            <a:ext cx="966756" cy="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6"/>
            <a:ext cx="6493219" cy="385056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7" y="233337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 dirty="0"/>
              <a:t>Crear una función que genere la serie Fibonacci.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sp>
        <p:nvSpPr>
          <p:cNvPr id="15" name="Google Shape;608;p44">
            <a:extLst>
              <a:ext uri="{FF2B5EF4-FFF2-40B4-BE49-F238E27FC236}">
                <a16:creationId xmlns:a16="http://schemas.microsoft.com/office/drawing/2014/main" id="{9F864B20-E904-443B-8AB7-0D4C97844839}"/>
              </a:ext>
            </a:extLst>
          </p:cNvPr>
          <p:cNvSpPr txBox="1">
            <a:spLocks/>
          </p:cNvSpPr>
          <p:nvPr/>
        </p:nvSpPr>
        <p:spPr>
          <a:xfrm>
            <a:off x="5363577" y="2259254"/>
            <a:ext cx="1467970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400" b="1" dirty="0"/>
              <a:t>EJECUCION:</a:t>
            </a:r>
            <a:endParaRPr lang="en-US" sz="1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4680E9-0F8D-44FA-B970-8A21683C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50" y="739588"/>
            <a:ext cx="3204534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8C35F94-0D19-4771-92FD-5A56CBFC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618" y="2643645"/>
            <a:ext cx="2636981" cy="362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54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6"/>
            <a:ext cx="6493219" cy="385056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7" y="233337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/>
              <a:t>Crear una variable global a nivel BASE DE DATOS.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sp>
        <p:nvSpPr>
          <p:cNvPr id="15" name="Google Shape;608;p44">
            <a:extLst>
              <a:ext uri="{FF2B5EF4-FFF2-40B4-BE49-F238E27FC236}">
                <a16:creationId xmlns:a16="http://schemas.microsoft.com/office/drawing/2014/main" id="{9F864B20-E904-443B-8AB7-0D4C97844839}"/>
              </a:ext>
            </a:extLst>
          </p:cNvPr>
          <p:cNvSpPr txBox="1">
            <a:spLocks/>
          </p:cNvSpPr>
          <p:nvPr/>
        </p:nvSpPr>
        <p:spPr>
          <a:xfrm>
            <a:off x="5713201" y="2138231"/>
            <a:ext cx="1467970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400" b="1" dirty="0"/>
              <a:t>EJECUCION:</a:t>
            </a:r>
            <a:endParaRPr lang="en-US" sz="14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528C40-5A07-42AF-BE62-542EAF82D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36" y="1719262"/>
            <a:ext cx="3329022" cy="1866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B88C19-C31B-4690-9E47-97AFD38C4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988" y="2571750"/>
            <a:ext cx="1286054" cy="523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535270C-ECFB-417C-A2F8-519A2BA8C3F7}"/>
              </a:ext>
            </a:extLst>
          </p:cNvPr>
          <p:cNvCxnSpPr>
            <a:cxnSpLocks/>
          </p:cNvCxnSpPr>
          <p:nvPr/>
        </p:nvCxnSpPr>
        <p:spPr>
          <a:xfrm flipH="1">
            <a:off x="1753684" y="1414581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CA13894-5309-4B08-9A06-C46EF9FFFAEA}"/>
              </a:ext>
            </a:extLst>
          </p:cNvPr>
          <p:cNvCxnSpPr>
            <a:cxnSpLocks/>
          </p:cNvCxnSpPr>
          <p:nvPr/>
        </p:nvCxnSpPr>
        <p:spPr>
          <a:xfrm flipH="1">
            <a:off x="2291566" y="2458527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4DB4259-B91C-4FE7-9658-FBB58F73B505}"/>
              </a:ext>
            </a:extLst>
          </p:cNvPr>
          <p:cNvCxnSpPr>
            <a:cxnSpLocks/>
          </p:cNvCxnSpPr>
          <p:nvPr/>
        </p:nvCxnSpPr>
        <p:spPr>
          <a:xfrm flipH="1">
            <a:off x="2453044" y="3095698"/>
            <a:ext cx="120605" cy="226446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99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6"/>
            <a:ext cx="6493219" cy="385056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7" y="233337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/>
              <a:t>Crear una variable global a nivel BASE DE DATOS.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sp>
        <p:nvSpPr>
          <p:cNvPr id="15" name="Google Shape;608;p44">
            <a:extLst>
              <a:ext uri="{FF2B5EF4-FFF2-40B4-BE49-F238E27FC236}">
                <a16:creationId xmlns:a16="http://schemas.microsoft.com/office/drawing/2014/main" id="{9F864B20-E904-443B-8AB7-0D4C97844839}"/>
              </a:ext>
            </a:extLst>
          </p:cNvPr>
          <p:cNvSpPr txBox="1">
            <a:spLocks/>
          </p:cNvSpPr>
          <p:nvPr/>
        </p:nvSpPr>
        <p:spPr>
          <a:xfrm>
            <a:off x="3838014" y="4329175"/>
            <a:ext cx="1467970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400" b="1" dirty="0"/>
              <a:t>EJECUCION:</a:t>
            </a:r>
            <a:endParaRPr lang="en-US" sz="1400" b="1" dirty="0"/>
          </a:p>
        </p:txBody>
      </p:sp>
      <p:sp>
        <p:nvSpPr>
          <p:cNvPr id="17" name="Google Shape;608;p44">
            <a:extLst>
              <a:ext uri="{FF2B5EF4-FFF2-40B4-BE49-F238E27FC236}">
                <a16:creationId xmlns:a16="http://schemas.microsoft.com/office/drawing/2014/main" id="{83D11787-E56A-444B-89F3-593568E72FA4}"/>
              </a:ext>
            </a:extLst>
          </p:cNvPr>
          <p:cNvSpPr txBox="1">
            <a:spLocks/>
          </p:cNvSpPr>
          <p:nvPr/>
        </p:nvSpPr>
        <p:spPr>
          <a:xfrm>
            <a:off x="100707" y="922599"/>
            <a:ext cx="1467970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400" b="1" dirty="0"/>
              <a:t>CONSIGNA:</a:t>
            </a:r>
            <a:endParaRPr lang="en-US" sz="14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140F16-8295-4F65-9EA0-F5779AF8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85" y="1899170"/>
            <a:ext cx="2955536" cy="17604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0D6478-26C1-4657-8898-EA587F2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280" y="1078819"/>
            <a:ext cx="2710488" cy="26678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784D7C-D2AF-429F-AA12-47292D848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293" y="3932307"/>
            <a:ext cx="3298462" cy="1962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FB4F66-D90E-419E-AF71-EFFBD0D57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957" y="4658195"/>
            <a:ext cx="3698085" cy="361351"/>
          </a:xfrm>
          <a:prstGeom prst="rect">
            <a:avLst/>
          </a:prstGeom>
        </p:spPr>
      </p:pic>
      <p:sp>
        <p:nvSpPr>
          <p:cNvPr id="18" name="Google Shape;678;p46">
            <a:extLst>
              <a:ext uri="{FF2B5EF4-FFF2-40B4-BE49-F238E27FC236}">
                <a16:creationId xmlns:a16="http://schemas.microsoft.com/office/drawing/2014/main" id="{FAE098B3-96FA-46D6-95F4-3A46327459AE}"/>
              </a:ext>
            </a:extLst>
          </p:cNvPr>
          <p:cNvSpPr txBox="1">
            <a:spLocks/>
          </p:cNvSpPr>
          <p:nvPr/>
        </p:nvSpPr>
        <p:spPr>
          <a:xfrm>
            <a:off x="181691" y="1121225"/>
            <a:ext cx="369603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spcAft>
                <a:spcPts val="1600"/>
              </a:spcAft>
              <a:buFont typeface="Open Sans"/>
              <a:buNone/>
            </a:pPr>
            <a:r>
              <a:rPr lang="es-ES" sz="1200" dirty="0"/>
              <a:t>En base a la edad menor en la tabla estudiantes, obtenga la serie de nueros ya sean pareas o impares.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9379ED7-C0EA-456C-82A5-524114F0AFA3}"/>
              </a:ext>
            </a:extLst>
          </p:cNvPr>
          <p:cNvCxnSpPr>
            <a:cxnSpLocks/>
          </p:cNvCxnSpPr>
          <p:nvPr/>
        </p:nvCxnSpPr>
        <p:spPr>
          <a:xfrm>
            <a:off x="4088622" y="2511783"/>
            <a:ext cx="966756" cy="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573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6"/>
            <a:ext cx="6493219" cy="385056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7" y="233337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/>
              <a:t>Crear una variable global a nivel BASE DE DATOS.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sp>
        <p:nvSpPr>
          <p:cNvPr id="15" name="Google Shape;608;p44">
            <a:extLst>
              <a:ext uri="{FF2B5EF4-FFF2-40B4-BE49-F238E27FC236}">
                <a16:creationId xmlns:a16="http://schemas.microsoft.com/office/drawing/2014/main" id="{9F864B20-E904-443B-8AB7-0D4C97844839}"/>
              </a:ext>
            </a:extLst>
          </p:cNvPr>
          <p:cNvSpPr txBox="1">
            <a:spLocks/>
          </p:cNvSpPr>
          <p:nvPr/>
        </p:nvSpPr>
        <p:spPr>
          <a:xfrm>
            <a:off x="1206277" y="3165330"/>
            <a:ext cx="1467970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400" b="1" dirty="0"/>
              <a:t>EJECUCION:</a:t>
            </a:r>
            <a:endParaRPr lang="en-US" sz="1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E4AEB6-2F6C-41AB-9294-9EDE9CBA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8" y="1637553"/>
            <a:ext cx="2618088" cy="972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Google Shape;608;p44">
            <a:extLst>
              <a:ext uri="{FF2B5EF4-FFF2-40B4-BE49-F238E27FC236}">
                <a16:creationId xmlns:a16="http://schemas.microsoft.com/office/drawing/2014/main" id="{83D11787-E56A-444B-89F3-593568E72FA4}"/>
              </a:ext>
            </a:extLst>
          </p:cNvPr>
          <p:cNvSpPr txBox="1">
            <a:spLocks/>
          </p:cNvSpPr>
          <p:nvPr/>
        </p:nvSpPr>
        <p:spPr>
          <a:xfrm>
            <a:off x="1206277" y="1257844"/>
            <a:ext cx="1467970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400" b="1" dirty="0"/>
              <a:t>CONSIGNA:</a:t>
            </a:r>
            <a:endParaRPr lang="en-US" sz="1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2B524D-18AC-4B7A-94AE-A3DF2CF6A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782" y="599006"/>
            <a:ext cx="3791654" cy="4490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F0B375-4281-4F8C-B227-8A0FF8946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60" y="3505947"/>
            <a:ext cx="2896004" cy="523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97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27959" y="369467"/>
            <a:ext cx="4170082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Tabla</a:t>
            </a:r>
            <a:r>
              <a:rPr lang="en-US" dirty="0"/>
              <a:t> De </a:t>
            </a:r>
            <a:r>
              <a:rPr lang="en-US" dirty="0" err="1"/>
              <a:t>Contenido</a:t>
            </a:r>
            <a:r>
              <a:rPr lang="en-US" dirty="0"/>
              <a:t>:</a:t>
            </a:r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3"/>
          </p:nvPr>
        </p:nvSpPr>
        <p:spPr>
          <a:xfrm>
            <a:off x="3255704" y="1141149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PARTE TEORICA</a:t>
            </a:r>
            <a:endParaRPr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4"/>
          </p:nvPr>
        </p:nvSpPr>
        <p:spPr>
          <a:xfrm>
            <a:off x="3509444" y="1521738"/>
            <a:ext cx="2562738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 </a:t>
            </a:r>
            <a:r>
              <a:rPr lang="en-US" dirty="0" err="1"/>
              <a:t>explicara</a:t>
            </a:r>
            <a:r>
              <a:rPr lang="en-US" dirty="0"/>
              <a:t> </a:t>
            </a:r>
            <a:r>
              <a:rPr lang="en-US" dirty="0" err="1"/>
              <a:t>conceptos</a:t>
            </a:r>
            <a:r>
              <a:rPr lang="en-US" dirty="0"/>
              <a:t> </a:t>
            </a:r>
            <a:r>
              <a:rPr lang="en-US" dirty="0" err="1"/>
              <a:t>elementales</a:t>
            </a:r>
            <a:r>
              <a:rPr lang="en-US" dirty="0"/>
              <a:t> </a:t>
            </a:r>
            <a:r>
              <a:rPr lang="en-US" dirty="0" err="1"/>
              <a:t>sobre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El </a:t>
            </a:r>
            <a:r>
              <a:rPr lang="en-US" dirty="0" err="1"/>
              <a:t>lenguaje</a:t>
            </a:r>
            <a:r>
              <a:rPr lang="en-US" dirty="0"/>
              <a:t> procedural </a:t>
            </a:r>
            <a:r>
              <a:rPr lang="en-US" dirty="0" err="1"/>
              <a:t>en</a:t>
            </a:r>
            <a:r>
              <a:rPr lang="en-US" dirty="0"/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DBA.</a:t>
            </a:r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9"/>
          </p:nvPr>
        </p:nvSpPr>
        <p:spPr>
          <a:xfrm>
            <a:off x="845366" y="3044765"/>
            <a:ext cx="2711379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PARTE PRACTICA</a:t>
            </a:r>
            <a:endParaRPr dirty="0"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3"/>
          </p:nvPr>
        </p:nvSpPr>
        <p:spPr>
          <a:xfrm>
            <a:off x="950482" y="3509883"/>
            <a:ext cx="2711375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Se presentara la </a:t>
            </a:r>
            <a:r>
              <a:rPr lang="es-ES" dirty="0" err="1"/>
              <a:t>aplicacion</a:t>
            </a:r>
            <a:r>
              <a:rPr lang="es-ES" dirty="0"/>
              <a:t> de la parte </a:t>
            </a:r>
            <a:r>
              <a:rPr lang="es-ES" dirty="0" err="1"/>
              <a:t>teorica</a:t>
            </a:r>
            <a:r>
              <a:rPr lang="es-ES" dirty="0"/>
              <a:t> para la </a:t>
            </a:r>
            <a:r>
              <a:rPr lang="es-ES" dirty="0" err="1"/>
              <a:t>resolucion</a:t>
            </a:r>
            <a:r>
              <a:rPr lang="es-ES" dirty="0"/>
              <a:t> de requerimientos.</a:t>
            </a:r>
            <a:endParaRPr dirty="0"/>
          </a:p>
        </p:txBody>
      </p:sp>
      <p:sp>
        <p:nvSpPr>
          <p:cNvPr id="49" name="Google Shape;276;p32">
            <a:extLst>
              <a:ext uri="{FF2B5EF4-FFF2-40B4-BE49-F238E27FC236}">
                <a16:creationId xmlns:a16="http://schemas.microsoft.com/office/drawing/2014/main" id="{4CBF21C5-F20E-43A7-BE5E-DE4908970A3C}"/>
              </a:ext>
            </a:extLst>
          </p:cNvPr>
          <p:cNvSpPr/>
          <p:nvPr/>
        </p:nvSpPr>
        <p:spPr>
          <a:xfrm>
            <a:off x="2534949" y="1288982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77;p32">
            <a:extLst>
              <a:ext uri="{FF2B5EF4-FFF2-40B4-BE49-F238E27FC236}">
                <a16:creationId xmlns:a16="http://schemas.microsoft.com/office/drawing/2014/main" id="{4F1DF356-CF64-4898-88B2-16AD0604930D}"/>
              </a:ext>
            </a:extLst>
          </p:cNvPr>
          <p:cNvSpPr txBox="1">
            <a:spLocks/>
          </p:cNvSpPr>
          <p:nvPr/>
        </p:nvSpPr>
        <p:spPr>
          <a:xfrm>
            <a:off x="2501653" y="1345240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01</a:t>
            </a:r>
          </a:p>
        </p:txBody>
      </p:sp>
      <p:sp>
        <p:nvSpPr>
          <p:cNvPr id="51" name="Google Shape;276;p32">
            <a:extLst>
              <a:ext uri="{FF2B5EF4-FFF2-40B4-BE49-F238E27FC236}">
                <a16:creationId xmlns:a16="http://schemas.microsoft.com/office/drawing/2014/main" id="{0BE74586-4C4E-4CDD-88B8-81978DAB1818}"/>
              </a:ext>
            </a:extLst>
          </p:cNvPr>
          <p:cNvSpPr/>
          <p:nvPr/>
        </p:nvSpPr>
        <p:spPr>
          <a:xfrm>
            <a:off x="157921" y="3183222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77;p32">
            <a:extLst>
              <a:ext uri="{FF2B5EF4-FFF2-40B4-BE49-F238E27FC236}">
                <a16:creationId xmlns:a16="http://schemas.microsoft.com/office/drawing/2014/main" id="{1337E1E8-9DF3-426A-9E79-1A424323A3CF}"/>
              </a:ext>
            </a:extLst>
          </p:cNvPr>
          <p:cNvSpPr txBox="1">
            <a:spLocks/>
          </p:cNvSpPr>
          <p:nvPr/>
        </p:nvSpPr>
        <p:spPr>
          <a:xfrm>
            <a:off x="124625" y="3239480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sp>
        <p:nvSpPr>
          <p:cNvPr id="53" name="Google Shape;547;p42">
            <a:extLst>
              <a:ext uri="{FF2B5EF4-FFF2-40B4-BE49-F238E27FC236}">
                <a16:creationId xmlns:a16="http://schemas.microsoft.com/office/drawing/2014/main" id="{F62B74BE-FE79-4111-9114-C16E7CA3F4D4}"/>
              </a:ext>
            </a:extLst>
          </p:cNvPr>
          <p:cNvSpPr/>
          <p:nvPr/>
        </p:nvSpPr>
        <p:spPr>
          <a:xfrm rot="16200000">
            <a:off x="3968207" y="354982"/>
            <a:ext cx="1496574" cy="3000361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7;p42">
            <a:extLst>
              <a:ext uri="{FF2B5EF4-FFF2-40B4-BE49-F238E27FC236}">
                <a16:creationId xmlns:a16="http://schemas.microsoft.com/office/drawing/2014/main" id="{7D07D9AC-ED58-4F63-92AA-F55FEBB920AF}"/>
              </a:ext>
            </a:extLst>
          </p:cNvPr>
          <p:cNvSpPr/>
          <p:nvPr/>
        </p:nvSpPr>
        <p:spPr>
          <a:xfrm rot="16200000">
            <a:off x="1557884" y="2232941"/>
            <a:ext cx="1496574" cy="3000361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59;p38">
            <a:extLst>
              <a:ext uri="{FF2B5EF4-FFF2-40B4-BE49-F238E27FC236}">
                <a16:creationId xmlns:a16="http://schemas.microsoft.com/office/drawing/2014/main" id="{5A14DDDC-8FB4-4C18-BE1E-2CEF3C3F2F70}"/>
              </a:ext>
            </a:extLst>
          </p:cNvPr>
          <p:cNvSpPr/>
          <p:nvPr/>
        </p:nvSpPr>
        <p:spPr>
          <a:xfrm>
            <a:off x="7397366" y="560513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1"/>
                </a:moveTo>
                <a:cubicBezTo>
                  <a:pt x="9040" y="1"/>
                  <a:pt x="5905" y="1435"/>
                  <a:pt x="3670" y="3670"/>
                </a:cubicBezTo>
                <a:cubicBezTo>
                  <a:pt x="1401" y="5972"/>
                  <a:pt x="0" y="9107"/>
                  <a:pt x="0" y="12510"/>
                </a:cubicBezTo>
                <a:cubicBezTo>
                  <a:pt x="0" y="15979"/>
                  <a:pt x="1401" y="19115"/>
                  <a:pt x="3670" y="21349"/>
                </a:cubicBezTo>
                <a:cubicBezTo>
                  <a:pt x="5905" y="23618"/>
                  <a:pt x="9040" y="25019"/>
                  <a:pt x="12509" y="25019"/>
                </a:cubicBezTo>
                <a:cubicBezTo>
                  <a:pt x="19414" y="25019"/>
                  <a:pt x="25018" y="19448"/>
                  <a:pt x="25018" y="12510"/>
                </a:cubicBezTo>
                <a:cubicBezTo>
                  <a:pt x="25018" y="9041"/>
                  <a:pt x="23584" y="5938"/>
                  <a:pt x="21349" y="3670"/>
                </a:cubicBezTo>
                <a:cubicBezTo>
                  <a:pt x="19081" y="1435"/>
                  <a:pt x="15978" y="1"/>
                  <a:pt x="125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60;p38">
            <a:extLst>
              <a:ext uri="{FF2B5EF4-FFF2-40B4-BE49-F238E27FC236}">
                <a16:creationId xmlns:a16="http://schemas.microsoft.com/office/drawing/2014/main" id="{576851A2-0D20-4489-B31B-5A1712326B4D}"/>
              </a:ext>
            </a:extLst>
          </p:cNvPr>
          <p:cNvSpPr/>
          <p:nvPr/>
        </p:nvSpPr>
        <p:spPr>
          <a:xfrm>
            <a:off x="7584166" y="707513"/>
            <a:ext cx="293575" cy="331500"/>
          </a:xfrm>
          <a:custGeom>
            <a:avLst/>
            <a:gdLst/>
            <a:ahLst/>
            <a:cxnLst/>
            <a:rect l="l" t="t" r="r" b="b"/>
            <a:pathLst>
              <a:path w="11743" h="13260" extrusionOk="0">
                <a:moveTo>
                  <a:pt x="2069" y="2827"/>
                </a:moveTo>
                <a:lnTo>
                  <a:pt x="8673" y="6630"/>
                </a:lnTo>
                <a:lnTo>
                  <a:pt x="2069" y="10433"/>
                </a:lnTo>
                <a:lnTo>
                  <a:pt x="2069" y="2827"/>
                </a:lnTo>
                <a:close/>
                <a:moveTo>
                  <a:pt x="1014" y="0"/>
                </a:moveTo>
                <a:cubicBezTo>
                  <a:pt x="834" y="0"/>
                  <a:pt x="651" y="42"/>
                  <a:pt x="467" y="125"/>
                </a:cubicBezTo>
                <a:cubicBezTo>
                  <a:pt x="201" y="325"/>
                  <a:pt x="0" y="659"/>
                  <a:pt x="0" y="1059"/>
                </a:cubicBezTo>
                <a:lnTo>
                  <a:pt x="0" y="12267"/>
                </a:lnTo>
                <a:cubicBezTo>
                  <a:pt x="0" y="12634"/>
                  <a:pt x="201" y="12968"/>
                  <a:pt x="467" y="13134"/>
                </a:cubicBezTo>
                <a:cubicBezTo>
                  <a:pt x="651" y="13218"/>
                  <a:pt x="834" y="13260"/>
                  <a:pt x="1014" y="13260"/>
                </a:cubicBezTo>
                <a:cubicBezTo>
                  <a:pt x="1193" y="13260"/>
                  <a:pt x="1368" y="13218"/>
                  <a:pt x="1535" y="13134"/>
                </a:cubicBezTo>
                <a:lnTo>
                  <a:pt x="11242" y="7564"/>
                </a:lnTo>
                <a:cubicBezTo>
                  <a:pt x="11542" y="7330"/>
                  <a:pt x="11742" y="6997"/>
                  <a:pt x="11742" y="6630"/>
                </a:cubicBezTo>
                <a:cubicBezTo>
                  <a:pt x="11742" y="6263"/>
                  <a:pt x="11575" y="5896"/>
                  <a:pt x="11242" y="5729"/>
                </a:cubicBezTo>
                <a:lnTo>
                  <a:pt x="1535" y="125"/>
                </a:lnTo>
                <a:cubicBezTo>
                  <a:pt x="1368" y="42"/>
                  <a:pt x="1193" y="0"/>
                  <a:pt x="10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61;p38">
            <a:extLst>
              <a:ext uri="{FF2B5EF4-FFF2-40B4-BE49-F238E27FC236}">
                <a16:creationId xmlns:a16="http://schemas.microsoft.com/office/drawing/2014/main" id="{AD1DFAC4-9DFD-4E42-BC1E-2BF9634F999C}"/>
              </a:ext>
            </a:extLst>
          </p:cNvPr>
          <p:cNvSpPr/>
          <p:nvPr/>
        </p:nvSpPr>
        <p:spPr>
          <a:xfrm>
            <a:off x="6744303" y="1685888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0"/>
                </a:moveTo>
                <a:cubicBezTo>
                  <a:pt x="9040" y="0"/>
                  <a:pt x="5938" y="1435"/>
                  <a:pt x="3670" y="3670"/>
                </a:cubicBezTo>
                <a:cubicBezTo>
                  <a:pt x="1368" y="5938"/>
                  <a:pt x="0" y="9040"/>
                  <a:pt x="0" y="12509"/>
                </a:cubicBezTo>
                <a:cubicBezTo>
                  <a:pt x="0" y="15978"/>
                  <a:pt x="1435" y="19114"/>
                  <a:pt x="3670" y="21349"/>
                </a:cubicBezTo>
                <a:cubicBezTo>
                  <a:pt x="5938" y="23617"/>
                  <a:pt x="9040" y="25018"/>
                  <a:pt x="12509" y="25018"/>
                </a:cubicBezTo>
                <a:cubicBezTo>
                  <a:pt x="19447" y="25018"/>
                  <a:pt x="25018" y="19448"/>
                  <a:pt x="25018" y="12509"/>
                </a:cubicBezTo>
                <a:cubicBezTo>
                  <a:pt x="25018" y="9040"/>
                  <a:pt x="23617" y="5938"/>
                  <a:pt x="21349" y="3670"/>
                </a:cubicBezTo>
                <a:cubicBezTo>
                  <a:pt x="19114" y="1435"/>
                  <a:pt x="15978" y="0"/>
                  <a:pt x="12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62;p38">
            <a:extLst>
              <a:ext uri="{FF2B5EF4-FFF2-40B4-BE49-F238E27FC236}">
                <a16:creationId xmlns:a16="http://schemas.microsoft.com/office/drawing/2014/main" id="{14540B34-67BA-487A-B0D1-B8B6A38F0F01}"/>
              </a:ext>
            </a:extLst>
          </p:cNvPr>
          <p:cNvSpPr/>
          <p:nvPr/>
        </p:nvSpPr>
        <p:spPr>
          <a:xfrm>
            <a:off x="6892728" y="1855163"/>
            <a:ext cx="329425" cy="288575"/>
          </a:xfrm>
          <a:custGeom>
            <a:avLst/>
            <a:gdLst/>
            <a:ahLst/>
            <a:cxnLst/>
            <a:rect l="l" t="t" r="r" b="b"/>
            <a:pathLst>
              <a:path w="13177" h="11543" extrusionOk="0">
                <a:moveTo>
                  <a:pt x="8707" y="2036"/>
                </a:moveTo>
                <a:lnTo>
                  <a:pt x="10875" y="5738"/>
                </a:lnTo>
                <a:lnTo>
                  <a:pt x="8707" y="9441"/>
                </a:lnTo>
                <a:lnTo>
                  <a:pt x="4404" y="9441"/>
                </a:lnTo>
                <a:lnTo>
                  <a:pt x="2236" y="5738"/>
                </a:lnTo>
                <a:lnTo>
                  <a:pt x="4404" y="2036"/>
                </a:lnTo>
                <a:close/>
                <a:moveTo>
                  <a:pt x="3837" y="1"/>
                </a:moveTo>
                <a:cubicBezTo>
                  <a:pt x="3437" y="1"/>
                  <a:pt x="3070" y="168"/>
                  <a:pt x="2903" y="501"/>
                </a:cubicBezTo>
                <a:lnTo>
                  <a:pt x="168" y="5238"/>
                </a:lnTo>
                <a:cubicBezTo>
                  <a:pt x="1" y="5571"/>
                  <a:pt x="1" y="5938"/>
                  <a:pt x="168" y="6272"/>
                </a:cubicBezTo>
                <a:lnTo>
                  <a:pt x="2903" y="11042"/>
                </a:lnTo>
                <a:cubicBezTo>
                  <a:pt x="3103" y="11342"/>
                  <a:pt x="3437" y="11542"/>
                  <a:pt x="3837" y="11542"/>
                </a:cubicBezTo>
                <a:lnTo>
                  <a:pt x="9341" y="11542"/>
                </a:lnTo>
                <a:cubicBezTo>
                  <a:pt x="9708" y="11542"/>
                  <a:pt x="10041" y="11376"/>
                  <a:pt x="10241" y="11042"/>
                </a:cubicBezTo>
                <a:lnTo>
                  <a:pt x="13010" y="6272"/>
                </a:lnTo>
                <a:cubicBezTo>
                  <a:pt x="13177" y="5938"/>
                  <a:pt x="13177" y="5571"/>
                  <a:pt x="13010" y="5238"/>
                </a:cubicBezTo>
                <a:lnTo>
                  <a:pt x="10241" y="501"/>
                </a:lnTo>
                <a:cubicBezTo>
                  <a:pt x="10041" y="201"/>
                  <a:pt x="9708" y="1"/>
                  <a:pt x="93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63;p38">
            <a:extLst>
              <a:ext uri="{FF2B5EF4-FFF2-40B4-BE49-F238E27FC236}">
                <a16:creationId xmlns:a16="http://schemas.microsoft.com/office/drawing/2014/main" id="{2289AA8F-79C1-48D7-B8C0-81C84F214CA2}"/>
              </a:ext>
            </a:extLst>
          </p:cNvPr>
          <p:cNvSpPr/>
          <p:nvPr/>
        </p:nvSpPr>
        <p:spPr>
          <a:xfrm>
            <a:off x="7397378" y="3766363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0"/>
                </a:moveTo>
                <a:cubicBezTo>
                  <a:pt x="9040" y="0"/>
                  <a:pt x="5905" y="1401"/>
                  <a:pt x="3670" y="3670"/>
                </a:cubicBezTo>
                <a:cubicBezTo>
                  <a:pt x="1401" y="5971"/>
                  <a:pt x="0" y="9074"/>
                  <a:pt x="0" y="12509"/>
                </a:cubicBezTo>
                <a:cubicBezTo>
                  <a:pt x="0" y="15979"/>
                  <a:pt x="1401" y="19081"/>
                  <a:pt x="3670" y="21349"/>
                </a:cubicBezTo>
                <a:cubicBezTo>
                  <a:pt x="5905" y="23584"/>
                  <a:pt x="9040" y="25018"/>
                  <a:pt x="12509" y="25018"/>
                </a:cubicBezTo>
                <a:cubicBezTo>
                  <a:pt x="19414" y="25018"/>
                  <a:pt x="25018" y="19414"/>
                  <a:pt x="25018" y="12509"/>
                </a:cubicBezTo>
                <a:cubicBezTo>
                  <a:pt x="25018" y="9040"/>
                  <a:pt x="23584" y="5905"/>
                  <a:pt x="21349" y="3670"/>
                </a:cubicBezTo>
                <a:cubicBezTo>
                  <a:pt x="19081" y="1401"/>
                  <a:pt x="15978" y="0"/>
                  <a:pt x="12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64;p38">
            <a:extLst>
              <a:ext uri="{FF2B5EF4-FFF2-40B4-BE49-F238E27FC236}">
                <a16:creationId xmlns:a16="http://schemas.microsoft.com/office/drawing/2014/main" id="{314B2B24-26C7-4EC3-BE31-4149A848EC15}"/>
              </a:ext>
            </a:extLst>
          </p:cNvPr>
          <p:cNvSpPr/>
          <p:nvPr/>
        </p:nvSpPr>
        <p:spPr>
          <a:xfrm>
            <a:off x="7521628" y="3893113"/>
            <a:ext cx="377800" cy="372800"/>
          </a:xfrm>
          <a:custGeom>
            <a:avLst/>
            <a:gdLst/>
            <a:ahLst/>
            <a:cxnLst/>
            <a:rect l="l" t="t" r="r" b="b"/>
            <a:pathLst>
              <a:path w="15112" h="14912" extrusionOk="0">
                <a:moveTo>
                  <a:pt x="7539" y="2469"/>
                </a:moveTo>
                <a:lnTo>
                  <a:pt x="12510" y="7439"/>
                </a:lnTo>
                <a:lnTo>
                  <a:pt x="7539" y="12410"/>
                </a:lnTo>
                <a:lnTo>
                  <a:pt x="2569" y="7439"/>
                </a:lnTo>
                <a:lnTo>
                  <a:pt x="7539" y="2469"/>
                </a:lnTo>
                <a:close/>
                <a:moveTo>
                  <a:pt x="7569" y="1"/>
                </a:moveTo>
                <a:cubicBezTo>
                  <a:pt x="7306" y="1"/>
                  <a:pt x="7039" y="101"/>
                  <a:pt x="6839" y="301"/>
                </a:cubicBezTo>
                <a:lnTo>
                  <a:pt x="401" y="6739"/>
                </a:lnTo>
                <a:cubicBezTo>
                  <a:pt x="1" y="7106"/>
                  <a:pt x="1" y="7773"/>
                  <a:pt x="401" y="8173"/>
                </a:cubicBezTo>
                <a:lnTo>
                  <a:pt x="6839" y="14611"/>
                </a:lnTo>
                <a:cubicBezTo>
                  <a:pt x="7022" y="14811"/>
                  <a:pt x="7281" y="14911"/>
                  <a:pt x="7543" y="14911"/>
                </a:cubicBezTo>
                <a:cubicBezTo>
                  <a:pt x="7806" y="14911"/>
                  <a:pt x="8073" y="14811"/>
                  <a:pt x="8273" y="14611"/>
                </a:cubicBezTo>
                <a:lnTo>
                  <a:pt x="14711" y="8173"/>
                </a:lnTo>
                <a:cubicBezTo>
                  <a:pt x="15111" y="7773"/>
                  <a:pt x="15111" y="7106"/>
                  <a:pt x="14711" y="6739"/>
                </a:cubicBezTo>
                <a:lnTo>
                  <a:pt x="8273" y="301"/>
                </a:lnTo>
                <a:cubicBezTo>
                  <a:pt x="8090" y="101"/>
                  <a:pt x="7831" y="1"/>
                  <a:pt x="75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70;p38">
            <a:extLst>
              <a:ext uri="{FF2B5EF4-FFF2-40B4-BE49-F238E27FC236}">
                <a16:creationId xmlns:a16="http://schemas.microsoft.com/office/drawing/2014/main" id="{D61A4A14-43B4-4470-97AA-BD80E5064FC2}"/>
              </a:ext>
            </a:extLst>
          </p:cNvPr>
          <p:cNvSpPr/>
          <p:nvPr/>
        </p:nvSpPr>
        <p:spPr>
          <a:xfrm>
            <a:off x="6744303" y="2734963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1"/>
                </a:moveTo>
                <a:cubicBezTo>
                  <a:pt x="9040" y="1"/>
                  <a:pt x="5938" y="1402"/>
                  <a:pt x="3670" y="3670"/>
                </a:cubicBezTo>
                <a:cubicBezTo>
                  <a:pt x="1368" y="5938"/>
                  <a:pt x="0" y="9074"/>
                  <a:pt x="0" y="12510"/>
                </a:cubicBezTo>
                <a:cubicBezTo>
                  <a:pt x="0" y="15945"/>
                  <a:pt x="1435" y="19081"/>
                  <a:pt x="3670" y="21316"/>
                </a:cubicBezTo>
                <a:cubicBezTo>
                  <a:pt x="5938" y="23584"/>
                  <a:pt x="9040" y="25019"/>
                  <a:pt x="12509" y="25019"/>
                </a:cubicBezTo>
                <a:cubicBezTo>
                  <a:pt x="19447" y="25019"/>
                  <a:pt x="25018" y="19415"/>
                  <a:pt x="25018" y="12510"/>
                </a:cubicBezTo>
                <a:cubicBezTo>
                  <a:pt x="25018" y="9040"/>
                  <a:pt x="23617" y="5905"/>
                  <a:pt x="21349" y="3670"/>
                </a:cubicBezTo>
                <a:cubicBezTo>
                  <a:pt x="19114" y="1402"/>
                  <a:pt x="15978" y="1"/>
                  <a:pt x="125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71;p38">
            <a:extLst>
              <a:ext uri="{FF2B5EF4-FFF2-40B4-BE49-F238E27FC236}">
                <a16:creationId xmlns:a16="http://schemas.microsoft.com/office/drawing/2014/main" id="{F36BEB7F-E6B2-4265-A35D-780D887C684B}"/>
              </a:ext>
            </a:extLst>
          </p:cNvPr>
          <p:cNvSpPr/>
          <p:nvPr/>
        </p:nvSpPr>
        <p:spPr>
          <a:xfrm>
            <a:off x="6878553" y="2870063"/>
            <a:ext cx="354450" cy="354450"/>
          </a:xfrm>
          <a:custGeom>
            <a:avLst/>
            <a:gdLst/>
            <a:ahLst/>
            <a:cxnLst/>
            <a:rect l="l" t="t" r="r" b="b"/>
            <a:pathLst>
              <a:path w="14178" h="14178" extrusionOk="0">
                <a:moveTo>
                  <a:pt x="7106" y="1"/>
                </a:moveTo>
                <a:cubicBezTo>
                  <a:pt x="6539" y="1"/>
                  <a:pt x="6105" y="468"/>
                  <a:pt x="6105" y="1001"/>
                </a:cubicBezTo>
                <a:lnTo>
                  <a:pt x="6105" y="6105"/>
                </a:lnTo>
                <a:lnTo>
                  <a:pt x="1001" y="6105"/>
                </a:lnTo>
                <a:cubicBezTo>
                  <a:pt x="468" y="6105"/>
                  <a:pt x="1" y="6539"/>
                  <a:pt x="1" y="7106"/>
                </a:cubicBezTo>
                <a:cubicBezTo>
                  <a:pt x="1" y="7372"/>
                  <a:pt x="134" y="7606"/>
                  <a:pt x="301" y="7806"/>
                </a:cubicBezTo>
                <a:cubicBezTo>
                  <a:pt x="468" y="8006"/>
                  <a:pt x="701" y="8106"/>
                  <a:pt x="1001" y="8106"/>
                </a:cubicBezTo>
                <a:lnTo>
                  <a:pt x="6105" y="8106"/>
                </a:lnTo>
                <a:lnTo>
                  <a:pt x="6105" y="13177"/>
                </a:lnTo>
                <a:cubicBezTo>
                  <a:pt x="6105" y="13477"/>
                  <a:pt x="6205" y="13677"/>
                  <a:pt x="6372" y="13877"/>
                </a:cubicBezTo>
                <a:cubicBezTo>
                  <a:pt x="6539" y="14044"/>
                  <a:pt x="6806" y="14177"/>
                  <a:pt x="7106" y="14177"/>
                </a:cubicBezTo>
                <a:cubicBezTo>
                  <a:pt x="7640" y="14177"/>
                  <a:pt x="8107" y="13710"/>
                  <a:pt x="8107" y="13177"/>
                </a:cubicBezTo>
                <a:lnTo>
                  <a:pt x="8107" y="8106"/>
                </a:lnTo>
                <a:lnTo>
                  <a:pt x="13177" y="8106"/>
                </a:lnTo>
                <a:cubicBezTo>
                  <a:pt x="13744" y="8106"/>
                  <a:pt x="14178" y="7639"/>
                  <a:pt x="14178" y="7106"/>
                </a:cubicBezTo>
                <a:cubicBezTo>
                  <a:pt x="14178" y="6539"/>
                  <a:pt x="13744" y="6105"/>
                  <a:pt x="13177" y="6105"/>
                </a:cubicBezTo>
                <a:lnTo>
                  <a:pt x="8107" y="6105"/>
                </a:lnTo>
                <a:lnTo>
                  <a:pt x="8107" y="1001"/>
                </a:lnTo>
                <a:cubicBezTo>
                  <a:pt x="8107" y="468"/>
                  <a:pt x="7640" y="1"/>
                  <a:pt x="7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465;p38">
            <a:extLst>
              <a:ext uri="{FF2B5EF4-FFF2-40B4-BE49-F238E27FC236}">
                <a16:creationId xmlns:a16="http://schemas.microsoft.com/office/drawing/2014/main" id="{21F05698-254E-4B9B-8FC7-4F75F7304CF3}"/>
              </a:ext>
            </a:extLst>
          </p:cNvPr>
          <p:cNvGrpSpPr/>
          <p:nvPr/>
        </p:nvGrpSpPr>
        <p:grpSpPr>
          <a:xfrm>
            <a:off x="7784044" y="-80644"/>
            <a:ext cx="2569222" cy="5138445"/>
            <a:chOff x="6461225" y="1765325"/>
            <a:chExt cx="1042450" cy="2084900"/>
          </a:xfrm>
        </p:grpSpPr>
        <p:sp>
          <p:nvSpPr>
            <p:cNvPr id="64" name="Google Shape;466;p38">
              <a:extLst>
                <a:ext uri="{FF2B5EF4-FFF2-40B4-BE49-F238E27FC236}">
                  <a16:creationId xmlns:a16="http://schemas.microsoft.com/office/drawing/2014/main" id="{2D401C34-9093-43C5-8D0B-C5D0FD6D6E87}"/>
                </a:ext>
              </a:extLst>
            </p:cNvPr>
            <p:cNvSpPr/>
            <p:nvPr/>
          </p:nvSpPr>
          <p:spPr>
            <a:xfrm>
              <a:off x="6738925" y="1765325"/>
              <a:ext cx="764750" cy="399500"/>
            </a:xfrm>
            <a:custGeom>
              <a:avLst/>
              <a:gdLst/>
              <a:ahLst/>
              <a:cxnLst/>
              <a:rect l="l" t="t" r="r" b="b"/>
              <a:pathLst>
                <a:path w="30590" h="15980" extrusionOk="0">
                  <a:moveTo>
                    <a:pt x="28551" y="1"/>
                  </a:moveTo>
                  <a:cubicBezTo>
                    <a:pt x="28530" y="1"/>
                    <a:pt x="28509" y="1"/>
                    <a:pt x="28488" y="2"/>
                  </a:cubicBezTo>
                  <a:cubicBezTo>
                    <a:pt x="17280" y="602"/>
                    <a:pt x="7239" y="5606"/>
                    <a:pt x="1" y="13311"/>
                  </a:cubicBezTo>
                  <a:lnTo>
                    <a:pt x="2903" y="15980"/>
                  </a:lnTo>
                  <a:cubicBezTo>
                    <a:pt x="9407" y="8975"/>
                    <a:pt x="18581" y="4438"/>
                    <a:pt x="28755" y="3938"/>
                  </a:cubicBezTo>
                  <a:cubicBezTo>
                    <a:pt x="29789" y="3871"/>
                    <a:pt x="30589" y="3004"/>
                    <a:pt x="30589" y="1970"/>
                  </a:cubicBezTo>
                  <a:cubicBezTo>
                    <a:pt x="30589" y="857"/>
                    <a:pt x="29658" y="1"/>
                    <a:pt x="2855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67;p38">
              <a:extLst>
                <a:ext uri="{FF2B5EF4-FFF2-40B4-BE49-F238E27FC236}">
                  <a16:creationId xmlns:a16="http://schemas.microsoft.com/office/drawing/2014/main" id="{44DA5BB3-D491-49DB-9A09-7B3B5E7A424B}"/>
                </a:ext>
              </a:extLst>
            </p:cNvPr>
            <p:cNvSpPr/>
            <p:nvPr/>
          </p:nvSpPr>
          <p:spPr>
            <a:xfrm>
              <a:off x="6461225" y="2098100"/>
              <a:ext cx="351125" cy="709700"/>
            </a:xfrm>
            <a:custGeom>
              <a:avLst/>
              <a:gdLst/>
              <a:ahLst/>
              <a:cxnLst/>
              <a:rect l="l" t="t" r="r" b="b"/>
              <a:pathLst>
                <a:path w="14045" h="28388" extrusionOk="0">
                  <a:moveTo>
                    <a:pt x="11175" y="0"/>
                  </a:moveTo>
                  <a:cubicBezTo>
                    <a:pt x="4337" y="7372"/>
                    <a:pt x="68" y="17213"/>
                    <a:pt x="1" y="28054"/>
                  </a:cubicBezTo>
                  <a:lnTo>
                    <a:pt x="1" y="28387"/>
                  </a:lnTo>
                  <a:lnTo>
                    <a:pt x="3904" y="28387"/>
                  </a:lnTo>
                  <a:lnTo>
                    <a:pt x="3904" y="28054"/>
                  </a:lnTo>
                  <a:cubicBezTo>
                    <a:pt x="4004" y="18247"/>
                    <a:pt x="7840" y="9340"/>
                    <a:pt x="14044" y="2669"/>
                  </a:cubicBezTo>
                  <a:lnTo>
                    <a:pt x="11175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68;p38">
              <a:extLst>
                <a:ext uri="{FF2B5EF4-FFF2-40B4-BE49-F238E27FC236}">
                  <a16:creationId xmlns:a16="http://schemas.microsoft.com/office/drawing/2014/main" id="{98A58152-01B9-4A8D-8744-E52681F72F15}"/>
                </a:ext>
              </a:extLst>
            </p:cNvPr>
            <p:cNvSpPr/>
            <p:nvPr/>
          </p:nvSpPr>
          <p:spPr>
            <a:xfrm>
              <a:off x="6738925" y="3450725"/>
              <a:ext cx="764750" cy="399500"/>
            </a:xfrm>
            <a:custGeom>
              <a:avLst/>
              <a:gdLst/>
              <a:ahLst/>
              <a:cxnLst/>
              <a:rect l="l" t="t" r="r" b="b"/>
              <a:pathLst>
                <a:path w="30590" h="15980" extrusionOk="0">
                  <a:moveTo>
                    <a:pt x="2903" y="1"/>
                  </a:moveTo>
                  <a:lnTo>
                    <a:pt x="1" y="2669"/>
                  </a:lnTo>
                  <a:cubicBezTo>
                    <a:pt x="7239" y="10408"/>
                    <a:pt x="17280" y="15412"/>
                    <a:pt x="28488" y="15979"/>
                  </a:cubicBezTo>
                  <a:cubicBezTo>
                    <a:pt x="28509" y="15979"/>
                    <a:pt x="28530" y="15980"/>
                    <a:pt x="28551" y="15980"/>
                  </a:cubicBezTo>
                  <a:cubicBezTo>
                    <a:pt x="29658" y="15980"/>
                    <a:pt x="30589" y="15124"/>
                    <a:pt x="30589" y="14011"/>
                  </a:cubicBezTo>
                  <a:cubicBezTo>
                    <a:pt x="30589" y="12977"/>
                    <a:pt x="29789" y="12109"/>
                    <a:pt x="28755" y="12076"/>
                  </a:cubicBezTo>
                  <a:cubicBezTo>
                    <a:pt x="18581" y="11576"/>
                    <a:pt x="9407" y="7006"/>
                    <a:pt x="2903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69;p38">
              <a:extLst>
                <a:ext uri="{FF2B5EF4-FFF2-40B4-BE49-F238E27FC236}">
                  <a16:creationId xmlns:a16="http://schemas.microsoft.com/office/drawing/2014/main" id="{086959EF-FB0B-49CD-B247-BE70155004C7}"/>
                </a:ext>
              </a:extLst>
            </p:cNvPr>
            <p:cNvSpPr/>
            <p:nvPr/>
          </p:nvSpPr>
          <p:spPr>
            <a:xfrm>
              <a:off x="6461225" y="2807775"/>
              <a:ext cx="351125" cy="709700"/>
            </a:xfrm>
            <a:custGeom>
              <a:avLst/>
              <a:gdLst/>
              <a:ahLst/>
              <a:cxnLst/>
              <a:rect l="l" t="t" r="r" b="b"/>
              <a:pathLst>
                <a:path w="14045" h="28388" extrusionOk="0">
                  <a:moveTo>
                    <a:pt x="1" y="0"/>
                  </a:moveTo>
                  <a:lnTo>
                    <a:pt x="1" y="334"/>
                  </a:lnTo>
                  <a:cubicBezTo>
                    <a:pt x="68" y="11175"/>
                    <a:pt x="4337" y="21015"/>
                    <a:pt x="11175" y="28387"/>
                  </a:cubicBezTo>
                  <a:lnTo>
                    <a:pt x="14044" y="25719"/>
                  </a:lnTo>
                  <a:cubicBezTo>
                    <a:pt x="7840" y="19047"/>
                    <a:pt x="4004" y="10141"/>
                    <a:pt x="3904" y="334"/>
                  </a:cubicBezTo>
                  <a:lnTo>
                    <a:pt x="3904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5"/>
            <a:ext cx="6493219" cy="566591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6" y="459820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 dirty="0"/>
              <a:t>Crear una función que recibe un parámetro INTEGER.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sp>
        <p:nvSpPr>
          <p:cNvPr id="15" name="Google Shape;608;p44">
            <a:extLst>
              <a:ext uri="{FF2B5EF4-FFF2-40B4-BE49-F238E27FC236}">
                <a16:creationId xmlns:a16="http://schemas.microsoft.com/office/drawing/2014/main" id="{9F864B20-E904-443B-8AB7-0D4C97844839}"/>
              </a:ext>
            </a:extLst>
          </p:cNvPr>
          <p:cNvSpPr txBox="1">
            <a:spLocks/>
          </p:cNvSpPr>
          <p:nvPr/>
        </p:nvSpPr>
        <p:spPr>
          <a:xfrm>
            <a:off x="5203856" y="3822815"/>
            <a:ext cx="1467970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400" b="1" dirty="0"/>
              <a:t>EJECUCION:</a:t>
            </a:r>
            <a:endParaRPr lang="en-US" sz="1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8D3F33-5CE0-4583-913C-98CB206C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9" y="1500443"/>
            <a:ext cx="2518686" cy="1703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A1D8EAB-E8EF-4E89-B4A0-FF8EB036F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89" y="1099481"/>
            <a:ext cx="5388891" cy="2453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2E1F2E-A45D-4F3C-87E4-9B51C08F1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392" y="4280843"/>
            <a:ext cx="3038899" cy="504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Google Shape;608;p44">
            <a:extLst>
              <a:ext uri="{FF2B5EF4-FFF2-40B4-BE49-F238E27FC236}">
                <a16:creationId xmlns:a16="http://schemas.microsoft.com/office/drawing/2014/main" id="{2E2A19A4-12B8-41F3-AB98-4624A6523212}"/>
              </a:ext>
            </a:extLst>
          </p:cNvPr>
          <p:cNvSpPr txBox="1">
            <a:spLocks/>
          </p:cNvSpPr>
          <p:nvPr/>
        </p:nvSpPr>
        <p:spPr>
          <a:xfrm>
            <a:off x="756076" y="1099481"/>
            <a:ext cx="1467970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400" b="1" dirty="0"/>
              <a:t>CONSIGNA: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6739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04;p44">
            <a:extLst>
              <a:ext uri="{FF2B5EF4-FFF2-40B4-BE49-F238E27FC236}">
                <a16:creationId xmlns:a16="http://schemas.microsoft.com/office/drawing/2014/main" id="{75C04736-C7EB-4DD8-9335-108C6DD8EC0B}"/>
              </a:ext>
            </a:extLst>
          </p:cNvPr>
          <p:cNvSpPr/>
          <p:nvPr/>
        </p:nvSpPr>
        <p:spPr>
          <a:xfrm>
            <a:off x="2582117" y="132655"/>
            <a:ext cx="6493219" cy="566591"/>
          </a:xfrm>
          <a:prstGeom prst="snip1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8;p44">
            <a:extLst>
              <a:ext uri="{FF2B5EF4-FFF2-40B4-BE49-F238E27FC236}">
                <a16:creationId xmlns:a16="http://schemas.microsoft.com/office/drawing/2014/main" id="{71B6485E-0BD1-4E8C-BD71-1323673EF9CE}"/>
              </a:ext>
            </a:extLst>
          </p:cNvPr>
          <p:cNvSpPr txBox="1">
            <a:spLocks/>
          </p:cNvSpPr>
          <p:nvPr/>
        </p:nvSpPr>
        <p:spPr>
          <a:xfrm>
            <a:off x="2513346" y="459820"/>
            <a:ext cx="6630653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800"/>
              <a:t>Crear una función que reciba un parámetro TEXT</a:t>
            </a:r>
            <a:endParaRPr lang="en-US" sz="1800" dirty="0"/>
          </a:p>
        </p:txBody>
      </p:sp>
      <p:sp>
        <p:nvSpPr>
          <p:cNvPr id="30" name="Google Shape;276;p32">
            <a:extLst>
              <a:ext uri="{FF2B5EF4-FFF2-40B4-BE49-F238E27FC236}">
                <a16:creationId xmlns:a16="http://schemas.microsoft.com/office/drawing/2014/main" id="{DCC7A4A0-162E-4278-ACA3-F786A6201589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7;p32">
            <a:extLst>
              <a:ext uri="{FF2B5EF4-FFF2-40B4-BE49-F238E27FC236}">
                <a16:creationId xmlns:a16="http://schemas.microsoft.com/office/drawing/2014/main" id="{D6D6694B-FD3A-426D-A972-4ADEA7035A0C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02</a:t>
            </a:r>
          </a:p>
        </p:txBody>
      </p:sp>
      <p:sp>
        <p:nvSpPr>
          <p:cNvPr id="15" name="Google Shape;608;p44">
            <a:extLst>
              <a:ext uri="{FF2B5EF4-FFF2-40B4-BE49-F238E27FC236}">
                <a16:creationId xmlns:a16="http://schemas.microsoft.com/office/drawing/2014/main" id="{9F864B20-E904-443B-8AB7-0D4C97844839}"/>
              </a:ext>
            </a:extLst>
          </p:cNvPr>
          <p:cNvSpPr txBox="1">
            <a:spLocks/>
          </p:cNvSpPr>
          <p:nvPr/>
        </p:nvSpPr>
        <p:spPr>
          <a:xfrm>
            <a:off x="5197020" y="4004986"/>
            <a:ext cx="1467970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400" b="1" dirty="0"/>
              <a:t>EJECUCION:</a:t>
            </a:r>
            <a:endParaRPr lang="en-US" sz="14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5A7550-DB22-4647-ABAA-5C06D725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73" y="2211759"/>
            <a:ext cx="2137689" cy="516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20A6D6-B697-42B2-91AF-B59B5FCF3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55" y="954487"/>
            <a:ext cx="4024100" cy="2881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DCFFBD-E419-4C1A-BDAD-1FC6B2104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978" y="4411277"/>
            <a:ext cx="2615828" cy="437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Google Shape;608;p44">
            <a:extLst>
              <a:ext uri="{FF2B5EF4-FFF2-40B4-BE49-F238E27FC236}">
                <a16:creationId xmlns:a16="http://schemas.microsoft.com/office/drawing/2014/main" id="{BC1C4F43-23FE-465A-BEE3-4901644306D6}"/>
              </a:ext>
            </a:extLst>
          </p:cNvPr>
          <p:cNvSpPr txBox="1">
            <a:spLocks/>
          </p:cNvSpPr>
          <p:nvPr/>
        </p:nvSpPr>
        <p:spPr>
          <a:xfrm>
            <a:off x="1172732" y="1861423"/>
            <a:ext cx="1467970" cy="3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es-ES" sz="1400" b="1" dirty="0"/>
              <a:t>CONSIGNA: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1562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63464" y="1380426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GRACIAS POR SU ATENCION!</a:t>
            </a:r>
            <a:br>
              <a:rPr lang="en" b="1" dirty="0">
                <a:solidFill>
                  <a:schemeClr val="lt1"/>
                </a:solidFill>
              </a:rPr>
            </a:br>
            <a:r>
              <a:rPr lang="en" sz="2400" dirty="0">
                <a:solidFill>
                  <a:schemeClr val="accent4">
                    <a:lumMod val="65000"/>
                  </a:schemeClr>
                </a:solidFill>
              </a:rPr>
              <a:t>BASE DE DATOS II</a:t>
            </a:r>
            <a:endParaRPr sz="2400" dirty="0">
              <a:solidFill>
                <a:schemeClr val="accent4">
                  <a:lumMod val="65000"/>
                </a:schemeClr>
              </a:solidFill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D786CEBE-FB50-42B4-9B73-27E1EAA92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33" y="4632484"/>
            <a:ext cx="2341067" cy="542591"/>
          </a:xfrm>
          <a:prstGeom prst="rect">
            <a:avLst/>
          </a:prstGeom>
        </p:spPr>
      </p:pic>
      <p:sp>
        <p:nvSpPr>
          <p:cNvPr id="9" name="Google Shape;152;p27">
            <a:extLst>
              <a:ext uri="{FF2B5EF4-FFF2-40B4-BE49-F238E27FC236}">
                <a16:creationId xmlns:a16="http://schemas.microsoft.com/office/drawing/2014/main" id="{5F6A30F8-C1FF-4ED0-BCFC-505EC71A2458}"/>
              </a:ext>
            </a:extLst>
          </p:cNvPr>
          <p:cNvSpPr txBox="1">
            <a:spLocks/>
          </p:cNvSpPr>
          <p:nvPr/>
        </p:nvSpPr>
        <p:spPr>
          <a:xfrm>
            <a:off x="544800" y="4510360"/>
            <a:ext cx="3869099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/>
              <a:t>EL ALTO, MAYO DE 2022</a:t>
            </a:r>
          </a:p>
          <a:p>
            <a:pPr marL="0" indent="0"/>
            <a:endParaRPr lang="es-ES" sz="1400" dirty="0"/>
          </a:p>
        </p:txBody>
      </p:sp>
      <p:sp>
        <p:nvSpPr>
          <p:cNvPr id="10" name="Google Shape;153;p27">
            <a:extLst>
              <a:ext uri="{FF2B5EF4-FFF2-40B4-BE49-F238E27FC236}">
                <a16:creationId xmlns:a16="http://schemas.microsoft.com/office/drawing/2014/main" id="{681A77C8-616B-4F34-B669-472801608161}"/>
              </a:ext>
            </a:extLst>
          </p:cNvPr>
          <p:cNvSpPr txBox="1">
            <a:spLocks/>
          </p:cNvSpPr>
          <p:nvPr/>
        </p:nvSpPr>
        <p:spPr>
          <a:xfrm>
            <a:off x="1547847" y="2510509"/>
            <a:ext cx="3719434" cy="36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¿TIENE ALGUNA CONSULTA?</a:t>
            </a:r>
          </a:p>
        </p:txBody>
      </p:sp>
      <p:sp>
        <p:nvSpPr>
          <p:cNvPr id="13" name="Google Shape;459;p38">
            <a:extLst>
              <a:ext uri="{FF2B5EF4-FFF2-40B4-BE49-F238E27FC236}">
                <a16:creationId xmlns:a16="http://schemas.microsoft.com/office/drawing/2014/main" id="{06FAB622-7806-4427-ACBC-9D43D8579824}"/>
              </a:ext>
            </a:extLst>
          </p:cNvPr>
          <p:cNvSpPr/>
          <p:nvPr/>
        </p:nvSpPr>
        <p:spPr>
          <a:xfrm>
            <a:off x="7545283" y="145053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1"/>
                </a:moveTo>
                <a:cubicBezTo>
                  <a:pt x="9040" y="1"/>
                  <a:pt x="5905" y="1435"/>
                  <a:pt x="3670" y="3670"/>
                </a:cubicBezTo>
                <a:cubicBezTo>
                  <a:pt x="1401" y="5972"/>
                  <a:pt x="0" y="9107"/>
                  <a:pt x="0" y="12510"/>
                </a:cubicBezTo>
                <a:cubicBezTo>
                  <a:pt x="0" y="15979"/>
                  <a:pt x="1401" y="19115"/>
                  <a:pt x="3670" y="21349"/>
                </a:cubicBezTo>
                <a:cubicBezTo>
                  <a:pt x="5905" y="23618"/>
                  <a:pt x="9040" y="25019"/>
                  <a:pt x="12509" y="25019"/>
                </a:cubicBezTo>
                <a:cubicBezTo>
                  <a:pt x="19414" y="25019"/>
                  <a:pt x="25018" y="19448"/>
                  <a:pt x="25018" y="12510"/>
                </a:cubicBezTo>
                <a:cubicBezTo>
                  <a:pt x="25018" y="9041"/>
                  <a:pt x="23584" y="5938"/>
                  <a:pt x="21349" y="3670"/>
                </a:cubicBezTo>
                <a:cubicBezTo>
                  <a:pt x="19081" y="1435"/>
                  <a:pt x="15978" y="1"/>
                  <a:pt x="125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60;p38">
            <a:extLst>
              <a:ext uri="{FF2B5EF4-FFF2-40B4-BE49-F238E27FC236}">
                <a16:creationId xmlns:a16="http://schemas.microsoft.com/office/drawing/2014/main" id="{75B472C7-6047-4A44-B264-415B0972BE49}"/>
              </a:ext>
            </a:extLst>
          </p:cNvPr>
          <p:cNvSpPr/>
          <p:nvPr/>
        </p:nvSpPr>
        <p:spPr>
          <a:xfrm>
            <a:off x="7732083" y="292053"/>
            <a:ext cx="293575" cy="331500"/>
          </a:xfrm>
          <a:custGeom>
            <a:avLst/>
            <a:gdLst/>
            <a:ahLst/>
            <a:cxnLst/>
            <a:rect l="l" t="t" r="r" b="b"/>
            <a:pathLst>
              <a:path w="11743" h="13260" extrusionOk="0">
                <a:moveTo>
                  <a:pt x="2069" y="2827"/>
                </a:moveTo>
                <a:lnTo>
                  <a:pt x="8673" y="6630"/>
                </a:lnTo>
                <a:lnTo>
                  <a:pt x="2069" y="10433"/>
                </a:lnTo>
                <a:lnTo>
                  <a:pt x="2069" y="2827"/>
                </a:lnTo>
                <a:close/>
                <a:moveTo>
                  <a:pt x="1014" y="0"/>
                </a:moveTo>
                <a:cubicBezTo>
                  <a:pt x="834" y="0"/>
                  <a:pt x="651" y="42"/>
                  <a:pt x="467" y="125"/>
                </a:cubicBezTo>
                <a:cubicBezTo>
                  <a:pt x="201" y="325"/>
                  <a:pt x="0" y="659"/>
                  <a:pt x="0" y="1059"/>
                </a:cubicBezTo>
                <a:lnTo>
                  <a:pt x="0" y="12267"/>
                </a:lnTo>
                <a:cubicBezTo>
                  <a:pt x="0" y="12634"/>
                  <a:pt x="201" y="12968"/>
                  <a:pt x="467" y="13134"/>
                </a:cubicBezTo>
                <a:cubicBezTo>
                  <a:pt x="651" y="13218"/>
                  <a:pt x="834" y="13260"/>
                  <a:pt x="1014" y="13260"/>
                </a:cubicBezTo>
                <a:cubicBezTo>
                  <a:pt x="1193" y="13260"/>
                  <a:pt x="1368" y="13218"/>
                  <a:pt x="1535" y="13134"/>
                </a:cubicBezTo>
                <a:lnTo>
                  <a:pt x="11242" y="7564"/>
                </a:lnTo>
                <a:cubicBezTo>
                  <a:pt x="11542" y="7330"/>
                  <a:pt x="11742" y="6997"/>
                  <a:pt x="11742" y="6630"/>
                </a:cubicBezTo>
                <a:cubicBezTo>
                  <a:pt x="11742" y="6263"/>
                  <a:pt x="11575" y="5896"/>
                  <a:pt x="11242" y="5729"/>
                </a:cubicBezTo>
                <a:lnTo>
                  <a:pt x="1535" y="125"/>
                </a:lnTo>
                <a:cubicBezTo>
                  <a:pt x="1368" y="42"/>
                  <a:pt x="1193" y="0"/>
                  <a:pt x="10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61;p38">
            <a:extLst>
              <a:ext uri="{FF2B5EF4-FFF2-40B4-BE49-F238E27FC236}">
                <a16:creationId xmlns:a16="http://schemas.microsoft.com/office/drawing/2014/main" id="{31FB3AE2-96C3-4D34-B6BD-1EBDDBBCCA80}"/>
              </a:ext>
            </a:extLst>
          </p:cNvPr>
          <p:cNvSpPr/>
          <p:nvPr/>
        </p:nvSpPr>
        <p:spPr>
          <a:xfrm>
            <a:off x="6892220" y="1270428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0"/>
                </a:moveTo>
                <a:cubicBezTo>
                  <a:pt x="9040" y="0"/>
                  <a:pt x="5938" y="1435"/>
                  <a:pt x="3670" y="3670"/>
                </a:cubicBezTo>
                <a:cubicBezTo>
                  <a:pt x="1368" y="5938"/>
                  <a:pt x="0" y="9040"/>
                  <a:pt x="0" y="12509"/>
                </a:cubicBezTo>
                <a:cubicBezTo>
                  <a:pt x="0" y="15978"/>
                  <a:pt x="1435" y="19114"/>
                  <a:pt x="3670" y="21349"/>
                </a:cubicBezTo>
                <a:cubicBezTo>
                  <a:pt x="5938" y="23617"/>
                  <a:pt x="9040" y="25018"/>
                  <a:pt x="12509" y="25018"/>
                </a:cubicBezTo>
                <a:cubicBezTo>
                  <a:pt x="19447" y="25018"/>
                  <a:pt x="25018" y="19448"/>
                  <a:pt x="25018" y="12509"/>
                </a:cubicBezTo>
                <a:cubicBezTo>
                  <a:pt x="25018" y="9040"/>
                  <a:pt x="23617" y="5938"/>
                  <a:pt x="21349" y="3670"/>
                </a:cubicBezTo>
                <a:cubicBezTo>
                  <a:pt x="19114" y="1435"/>
                  <a:pt x="15978" y="0"/>
                  <a:pt x="12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62;p38">
            <a:extLst>
              <a:ext uri="{FF2B5EF4-FFF2-40B4-BE49-F238E27FC236}">
                <a16:creationId xmlns:a16="http://schemas.microsoft.com/office/drawing/2014/main" id="{F06DEA50-9266-4E66-9357-A26EFC2A51B9}"/>
              </a:ext>
            </a:extLst>
          </p:cNvPr>
          <p:cNvSpPr/>
          <p:nvPr/>
        </p:nvSpPr>
        <p:spPr>
          <a:xfrm>
            <a:off x="7040645" y="1439703"/>
            <a:ext cx="329425" cy="288575"/>
          </a:xfrm>
          <a:custGeom>
            <a:avLst/>
            <a:gdLst/>
            <a:ahLst/>
            <a:cxnLst/>
            <a:rect l="l" t="t" r="r" b="b"/>
            <a:pathLst>
              <a:path w="13177" h="11543" extrusionOk="0">
                <a:moveTo>
                  <a:pt x="8707" y="2036"/>
                </a:moveTo>
                <a:lnTo>
                  <a:pt x="10875" y="5738"/>
                </a:lnTo>
                <a:lnTo>
                  <a:pt x="8707" y="9441"/>
                </a:lnTo>
                <a:lnTo>
                  <a:pt x="4404" y="9441"/>
                </a:lnTo>
                <a:lnTo>
                  <a:pt x="2236" y="5738"/>
                </a:lnTo>
                <a:lnTo>
                  <a:pt x="4404" y="2036"/>
                </a:lnTo>
                <a:close/>
                <a:moveTo>
                  <a:pt x="3837" y="1"/>
                </a:moveTo>
                <a:cubicBezTo>
                  <a:pt x="3437" y="1"/>
                  <a:pt x="3070" y="168"/>
                  <a:pt x="2903" y="501"/>
                </a:cubicBezTo>
                <a:lnTo>
                  <a:pt x="168" y="5238"/>
                </a:lnTo>
                <a:cubicBezTo>
                  <a:pt x="1" y="5571"/>
                  <a:pt x="1" y="5938"/>
                  <a:pt x="168" y="6272"/>
                </a:cubicBezTo>
                <a:lnTo>
                  <a:pt x="2903" y="11042"/>
                </a:lnTo>
                <a:cubicBezTo>
                  <a:pt x="3103" y="11342"/>
                  <a:pt x="3437" y="11542"/>
                  <a:pt x="3837" y="11542"/>
                </a:cubicBezTo>
                <a:lnTo>
                  <a:pt x="9341" y="11542"/>
                </a:lnTo>
                <a:cubicBezTo>
                  <a:pt x="9708" y="11542"/>
                  <a:pt x="10041" y="11376"/>
                  <a:pt x="10241" y="11042"/>
                </a:cubicBezTo>
                <a:lnTo>
                  <a:pt x="13010" y="6272"/>
                </a:lnTo>
                <a:cubicBezTo>
                  <a:pt x="13177" y="5938"/>
                  <a:pt x="13177" y="5571"/>
                  <a:pt x="13010" y="5238"/>
                </a:cubicBezTo>
                <a:lnTo>
                  <a:pt x="10241" y="501"/>
                </a:lnTo>
                <a:cubicBezTo>
                  <a:pt x="10041" y="201"/>
                  <a:pt x="9708" y="1"/>
                  <a:pt x="93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63;p38">
            <a:extLst>
              <a:ext uri="{FF2B5EF4-FFF2-40B4-BE49-F238E27FC236}">
                <a16:creationId xmlns:a16="http://schemas.microsoft.com/office/drawing/2014/main" id="{5393C877-2145-4BDE-8C47-ABC6AF49DB89}"/>
              </a:ext>
            </a:extLst>
          </p:cNvPr>
          <p:cNvSpPr/>
          <p:nvPr/>
        </p:nvSpPr>
        <p:spPr>
          <a:xfrm>
            <a:off x="7545295" y="3350903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0"/>
                </a:moveTo>
                <a:cubicBezTo>
                  <a:pt x="9040" y="0"/>
                  <a:pt x="5905" y="1401"/>
                  <a:pt x="3670" y="3670"/>
                </a:cubicBezTo>
                <a:cubicBezTo>
                  <a:pt x="1401" y="5971"/>
                  <a:pt x="0" y="9074"/>
                  <a:pt x="0" y="12509"/>
                </a:cubicBezTo>
                <a:cubicBezTo>
                  <a:pt x="0" y="15979"/>
                  <a:pt x="1401" y="19081"/>
                  <a:pt x="3670" y="21349"/>
                </a:cubicBezTo>
                <a:cubicBezTo>
                  <a:pt x="5905" y="23584"/>
                  <a:pt x="9040" y="25018"/>
                  <a:pt x="12509" y="25018"/>
                </a:cubicBezTo>
                <a:cubicBezTo>
                  <a:pt x="19414" y="25018"/>
                  <a:pt x="25018" y="19414"/>
                  <a:pt x="25018" y="12509"/>
                </a:cubicBezTo>
                <a:cubicBezTo>
                  <a:pt x="25018" y="9040"/>
                  <a:pt x="23584" y="5905"/>
                  <a:pt x="21349" y="3670"/>
                </a:cubicBezTo>
                <a:cubicBezTo>
                  <a:pt x="19081" y="1401"/>
                  <a:pt x="15978" y="0"/>
                  <a:pt x="12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64;p38">
            <a:extLst>
              <a:ext uri="{FF2B5EF4-FFF2-40B4-BE49-F238E27FC236}">
                <a16:creationId xmlns:a16="http://schemas.microsoft.com/office/drawing/2014/main" id="{DCA616EB-F56B-473F-B288-7C0E1CE25C4B}"/>
              </a:ext>
            </a:extLst>
          </p:cNvPr>
          <p:cNvSpPr/>
          <p:nvPr/>
        </p:nvSpPr>
        <p:spPr>
          <a:xfrm>
            <a:off x="7669545" y="3477653"/>
            <a:ext cx="377800" cy="372800"/>
          </a:xfrm>
          <a:custGeom>
            <a:avLst/>
            <a:gdLst/>
            <a:ahLst/>
            <a:cxnLst/>
            <a:rect l="l" t="t" r="r" b="b"/>
            <a:pathLst>
              <a:path w="15112" h="14912" extrusionOk="0">
                <a:moveTo>
                  <a:pt x="7539" y="2469"/>
                </a:moveTo>
                <a:lnTo>
                  <a:pt x="12510" y="7439"/>
                </a:lnTo>
                <a:lnTo>
                  <a:pt x="7539" y="12410"/>
                </a:lnTo>
                <a:lnTo>
                  <a:pt x="2569" y="7439"/>
                </a:lnTo>
                <a:lnTo>
                  <a:pt x="7539" y="2469"/>
                </a:lnTo>
                <a:close/>
                <a:moveTo>
                  <a:pt x="7569" y="1"/>
                </a:moveTo>
                <a:cubicBezTo>
                  <a:pt x="7306" y="1"/>
                  <a:pt x="7039" y="101"/>
                  <a:pt x="6839" y="301"/>
                </a:cubicBezTo>
                <a:lnTo>
                  <a:pt x="401" y="6739"/>
                </a:lnTo>
                <a:cubicBezTo>
                  <a:pt x="1" y="7106"/>
                  <a:pt x="1" y="7773"/>
                  <a:pt x="401" y="8173"/>
                </a:cubicBezTo>
                <a:lnTo>
                  <a:pt x="6839" y="14611"/>
                </a:lnTo>
                <a:cubicBezTo>
                  <a:pt x="7022" y="14811"/>
                  <a:pt x="7281" y="14911"/>
                  <a:pt x="7543" y="14911"/>
                </a:cubicBezTo>
                <a:cubicBezTo>
                  <a:pt x="7806" y="14911"/>
                  <a:pt x="8073" y="14811"/>
                  <a:pt x="8273" y="14611"/>
                </a:cubicBezTo>
                <a:lnTo>
                  <a:pt x="14711" y="8173"/>
                </a:lnTo>
                <a:cubicBezTo>
                  <a:pt x="15111" y="7773"/>
                  <a:pt x="15111" y="7106"/>
                  <a:pt x="14711" y="6739"/>
                </a:cubicBezTo>
                <a:lnTo>
                  <a:pt x="8273" y="301"/>
                </a:lnTo>
                <a:cubicBezTo>
                  <a:pt x="8090" y="101"/>
                  <a:pt x="7831" y="1"/>
                  <a:pt x="75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70;p38">
            <a:extLst>
              <a:ext uri="{FF2B5EF4-FFF2-40B4-BE49-F238E27FC236}">
                <a16:creationId xmlns:a16="http://schemas.microsoft.com/office/drawing/2014/main" id="{DC1B3F98-3A36-4F47-96AD-1D3721E37A4D}"/>
              </a:ext>
            </a:extLst>
          </p:cNvPr>
          <p:cNvSpPr/>
          <p:nvPr/>
        </p:nvSpPr>
        <p:spPr>
          <a:xfrm>
            <a:off x="6892220" y="2319503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25019" h="25019" extrusionOk="0">
                <a:moveTo>
                  <a:pt x="12509" y="1"/>
                </a:moveTo>
                <a:cubicBezTo>
                  <a:pt x="9040" y="1"/>
                  <a:pt x="5938" y="1402"/>
                  <a:pt x="3670" y="3670"/>
                </a:cubicBezTo>
                <a:cubicBezTo>
                  <a:pt x="1368" y="5938"/>
                  <a:pt x="0" y="9074"/>
                  <a:pt x="0" y="12510"/>
                </a:cubicBezTo>
                <a:cubicBezTo>
                  <a:pt x="0" y="15945"/>
                  <a:pt x="1435" y="19081"/>
                  <a:pt x="3670" y="21316"/>
                </a:cubicBezTo>
                <a:cubicBezTo>
                  <a:pt x="5938" y="23584"/>
                  <a:pt x="9040" y="25019"/>
                  <a:pt x="12509" y="25019"/>
                </a:cubicBezTo>
                <a:cubicBezTo>
                  <a:pt x="19447" y="25019"/>
                  <a:pt x="25018" y="19415"/>
                  <a:pt x="25018" y="12510"/>
                </a:cubicBezTo>
                <a:cubicBezTo>
                  <a:pt x="25018" y="9040"/>
                  <a:pt x="23617" y="5905"/>
                  <a:pt x="21349" y="3670"/>
                </a:cubicBezTo>
                <a:cubicBezTo>
                  <a:pt x="19114" y="1402"/>
                  <a:pt x="15978" y="1"/>
                  <a:pt x="125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71;p38">
            <a:extLst>
              <a:ext uri="{FF2B5EF4-FFF2-40B4-BE49-F238E27FC236}">
                <a16:creationId xmlns:a16="http://schemas.microsoft.com/office/drawing/2014/main" id="{C359DE2F-A8B8-480C-8481-2DBA2B530ADE}"/>
              </a:ext>
            </a:extLst>
          </p:cNvPr>
          <p:cNvSpPr/>
          <p:nvPr/>
        </p:nvSpPr>
        <p:spPr>
          <a:xfrm>
            <a:off x="7026470" y="2454603"/>
            <a:ext cx="354450" cy="354450"/>
          </a:xfrm>
          <a:custGeom>
            <a:avLst/>
            <a:gdLst/>
            <a:ahLst/>
            <a:cxnLst/>
            <a:rect l="l" t="t" r="r" b="b"/>
            <a:pathLst>
              <a:path w="14178" h="14178" extrusionOk="0">
                <a:moveTo>
                  <a:pt x="7106" y="1"/>
                </a:moveTo>
                <a:cubicBezTo>
                  <a:pt x="6539" y="1"/>
                  <a:pt x="6105" y="468"/>
                  <a:pt x="6105" y="1001"/>
                </a:cubicBezTo>
                <a:lnTo>
                  <a:pt x="6105" y="6105"/>
                </a:lnTo>
                <a:lnTo>
                  <a:pt x="1001" y="6105"/>
                </a:lnTo>
                <a:cubicBezTo>
                  <a:pt x="468" y="6105"/>
                  <a:pt x="1" y="6539"/>
                  <a:pt x="1" y="7106"/>
                </a:cubicBezTo>
                <a:cubicBezTo>
                  <a:pt x="1" y="7372"/>
                  <a:pt x="134" y="7606"/>
                  <a:pt x="301" y="7806"/>
                </a:cubicBezTo>
                <a:cubicBezTo>
                  <a:pt x="468" y="8006"/>
                  <a:pt x="701" y="8106"/>
                  <a:pt x="1001" y="8106"/>
                </a:cubicBezTo>
                <a:lnTo>
                  <a:pt x="6105" y="8106"/>
                </a:lnTo>
                <a:lnTo>
                  <a:pt x="6105" y="13177"/>
                </a:lnTo>
                <a:cubicBezTo>
                  <a:pt x="6105" y="13477"/>
                  <a:pt x="6205" y="13677"/>
                  <a:pt x="6372" y="13877"/>
                </a:cubicBezTo>
                <a:cubicBezTo>
                  <a:pt x="6539" y="14044"/>
                  <a:pt x="6806" y="14177"/>
                  <a:pt x="7106" y="14177"/>
                </a:cubicBezTo>
                <a:cubicBezTo>
                  <a:pt x="7640" y="14177"/>
                  <a:pt x="8107" y="13710"/>
                  <a:pt x="8107" y="13177"/>
                </a:cubicBezTo>
                <a:lnTo>
                  <a:pt x="8107" y="8106"/>
                </a:lnTo>
                <a:lnTo>
                  <a:pt x="13177" y="8106"/>
                </a:lnTo>
                <a:cubicBezTo>
                  <a:pt x="13744" y="8106"/>
                  <a:pt x="14178" y="7639"/>
                  <a:pt x="14178" y="7106"/>
                </a:cubicBezTo>
                <a:cubicBezTo>
                  <a:pt x="14178" y="6539"/>
                  <a:pt x="13744" y="6105"/>
                  <a:pt x="13177" y="6105"/>
                </a:cubicBezTo>
                <a:lnTo>
                  <a:pt x="8107" y="6105"/>
                </a:lnTo>
                <a:lnTo>
                  <a:pt x="8107" y="1001"/>
                </a:lnTo>
                <a:cubicBezTo>
                  <a:pt x="8107" y="468"/>
                  <a:pt x="7640" y="1"/>
                  <a:pt x="7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465;p38">
            <a:extLst>
              <a:ext uri="{FF2B5EF4-FFF2-40B4-BE49-F238E27FC236}">
                <a16:creationId xmlns:a16="http://schemas.microsoft.com/office/drawing/2014/main" id="{DFEC0664-0014-430A-A740-831A14049202}"/>
              </a:ext>
            </a:extLst>
          </p:cNvPr>
          <p:cNvGrpSpPr/>
          <p:nvPr/>
        </p:nvGrpSpPr>
        <p:grpSpPr>
          <a:xfrm>
            <a:off x="7684604" y="80261"/>
            <a:ext cx="2016886" cy="3976340"/>
            <a:chOff x="6461225" y="1765325"/>
            <a:chExt cx="1042450" cy="2084900"/>
          </a:xfrm>
        </p:grpSpPr>
        <p:sp>
          <p:nvSpPr>
            <p:cNvPr id="22" name="Google Shape;466;p38">
              <a:extLst>
                <a:ext uri="{FF2B5EF4-FFF2-40B4-BE49-F238E27FC236}">
                  <a16:creationId xmlns:a16="http://schemas.microsoft.com/office/drawing/2014/main" id="{67271A2A-7871-43DB-ABC3-315B0D5026B8}"/>
                </a:ext>
              </a:extLst>
            </p:cNvPr>
            <p:cNvSpPr/>
            <p:nvPr/>
          </p:nvSpPr>
          <p:spPr>
            <a:xfrm>
              <a:off x="6738925" y="1765325"/>
              <a:ext cx="764750" cy="399500"/>
            </a:xfrm>
            <a:custGeom>
              <a:avLst/>
              <a:gdLst/>
              <a:ahLst/>
              <a:cxnLst/>
              <a:rect l="l" t="t" r="r" b="b"/>
              <a:pathLst>
                <a:path w="30590" h="15980" extrusionOk="0">
                  <a:moveTo>
                    <a:pt x="28551" y="1"/>
                  </a:moveTo>
                  <a:cubicBezTo>
                    <a:pt x="28530" y="1"/>
                    <a:pt x="28509" y="1"/>
                    <a:pt x="28488" y="2"/>
                  </a:cubicBezTo>
                  <a:cubicBezTo>
                    <a:pt x="17280" y="602"/>
                    <a:pt x="7239" y="5606"/>
                    <a:pt x="1" y="13311"/>
                  </a:cubicBezTo>
                  <a:lnTo>
                    <a:pt x="2903" y="15980"/>
                  </a:lnTo>
                  <a:cubicBezTo>
                    <a:pt x="9407" y="8975"/>
                    <a:pt x="18581" y="4438"/>
                    <a:pt x="28755" y="3938"/>
                  </a:cubicBezTo>
                  <a:cubicBezTo>
                    <a:pt x="29789" y="3871"/>
                    <a:pt x="30589" y="3004"/>
                    <a:pt x="30589" y="1970"/>
                  </a:cubicBezTo>
                  <a:cubicBezTo>
                    <a:pt x="30589" y="857"/>
                    <a:pt x="29658" y="1"/>
                    <a:pt x="2855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7;p38">
              <a:extLst>
                <a:ext uri="{FF2B5EF4-FFF2-40B4-BE49-F238E27FC236}">
                  <a16:creationId xmlns:a16="http://schemas.microsoft.com/office/drawing/2014/main" id="{480DA2CF-7147-4AEA-91B9-3E9F2F60881D}"/>
                </a:ext>
              </a:extLst>
            </p:cNvPr>
            <p:cNvSpPr/>
            <p:nvPr/>
          </p:nvSpPr>
          <p:spPr>
            <a:xfrm>
              <a:off x="6461225" y="2098100"/>
              <a:ext cx="351125" cy="709700"/>
            </a:xfrm>
            <a:custGeom>
              <a:avLst/>
              <a:gdLst/>
              <a:ahLst/>
              <a:cxnLst/>
              <a:rect l="l" t="t" r="r" b="b"/>
              <a:pathLst>
                <a:path w="14045" h="28388" extrusionOk="0">
                  <a:moveTo>
                    <a:pt x="11175" y="0"/>
                  </a:moveTo>
                  <a:cubicBezTo>
                    <a:pt x="4337" y="7372"/>
                    <a:pt x="68" y="17213"/>
                    <a:pt x="1" y="28054"/>
                  </a:cubicBezTo>
                  <a:lnTo>
                    <a:pt x="1" y="28387"/>
                  </a:lnTo>
                  <a:lnTo>
                    <a:pt x="3904" y="28387"/>
                  </a:lnTo>
                  <a:lnTo>
                    <a:pt x="3904" y="28054"/>
                  </a:lnTo>
                  <a:cubicBezTo>
                    <a:pt x="4004" y="18247"/>
                    <a:pt x="7840" y="9340"/>
                    <a:pt x="14044" y="2669"/>
                  </a:cubicBezTo>
                  <a:lnTo>
                    <a:pt x="11175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8;p38">
              <a:extLst>
                <a:ext uri="{FF2B5EF4-FFF2-40B4-BE49-F238E27FC236}">
                  <a16:creationId xmlns:a16="http://schemas.microsoft.com/office/drawing/2014/main" id="{D93D7DF4-6DDA-4E09-B5ED-148E2CDE66AF}"/>
                </a:ext>
              </a:extLst>
            </p:cNvPr>
            <p:cNvSpPr/>
            <p:nvPr/>
          </p:nvSpPr>
          <p:spPr>
            <a:xfrm>
              <a:off x="6738925" y="3450725"/>
              <a:ext cx="764750" cy="399500"/>
            </a:xfrm>
            <a:custGeom>
              <a:avLst/>
              <a:gdLst/>
              <a:ahLst/>
              <a:cxnLst/>
              <a:rect l="l" t="t" r="r" b="b"/>
              <a:pathLst>
                <a:path w="30590" h="15980" extrusionOk="0">
                  <a:moveTo>
                    <a:pt x="2903" y="1"/>
                  </a:moveTo>
                  <a:lnTo>
                    <a:pt x="1" y="2669"/>
                  </a:lnTo>
                  <a:cubicBezTo>
                    <a:pt x="7239" y="10408"/>
                    <a:pt x="17280" y="15412"/>
                    <a:pt x="28488" y="15979"/>
                  </a:cubicBezTo>
                  <a:cubicBezTo>
                    <a:pt x="28509" y="15979"/>
                    <a:pt x="28530" y="15980"/>
                    <a:pt x="28551" y="15980"/>
                  </a:cubicBezTo>
                  <a:cubicBezTo>
                    <a:pt x="29658" y="15980"/>
                    <a:pt x="30589" y="15124"/>
                    <a:pt x="30589" y="14011"/>
                  </a:cubicBezTo>
                  <a:cubicBezTo>
                    <a:pt x="30589" y="12977"/>
                    <a:pt x="29789" y="12109"/>
                    <a:pt x="28755" y="12076"/>
                  </a:cubicBezTo>
                  <a:cubicBezTo>
                    <a:pt x="18581" y="11576"/>
                    <a:pt x="9407" y="7006"/>
                    <a:pt x="2903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9;p38">
              <a:extLst>
                <a:ext uri="{FF2B5EF4-FFF2-40B4-BE49-F238E27FC236}">
                  <a16:creationId xmlns:a16="http://schemas.microsoft.com/office/drawing/2014/main" id="{4A27FC3C-F0EB-4432-AD77-7C1A959F42F8}"/>
                </a:ext>
              </a:extLst>
            </p:cNvPr>
            <p:cNvSpPr/>
            <p:nvPr/>
          </p:nvSpPr>
          <p:spPr>
            <a:xfrm>
              <a:off x="6461225" y="2807775"/>
              <a:ext cx="351125" cy="709700"/>
            </a:xfrm>
            <a:custGeom>
              <a:avLst/>
              <a:gdLst/>
              <a:ahLst/>
              <a:cxnLst/>
              <a:rect l="l" t="t" r="r" b="b"/>
              <a:pathLst>
                <a:path w="14045" h="28388" extrusionOk="0">
                  <a:moveTo>
                    <a:pt x="1" y="0"/>
                  </a:moveTo>
                  <a:lnTo>
                    <a:pt x="1" y="334"/>
                  </a:lnTo>
                  <a:cubicBezTo>
                    <a:pt x="68" y="11175"/>
                    <a:pt x="4337" y="21015"/>
                    <a:pt x="11175" y="28387"/>
                  </a:cubicBezTo>
                  <a:lnTo>
                    <a:pt x="14044" y="25719"/>
                  </a:lnTo>
                  <a:cubicBezTo>
                    <a:pt x="7840" y="19047"/>
                    <a:pt x="4004" y="10141"/>
                    <a:pt x="3904" y="334"/>
                  </a:cubicBezTo>
                  <a:lnTo>
                    <a:pt x="3904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" name="Google Shape;153;p27">
            <a:extLst>
              <a:ext uri="{FF2B5EF4-FFF2-40B4-BE49-F238E27FC236}">
                <a16:creationId xmlns:a16="http://schemas.microsoft.com/office/drawing/2014/main" id="{8C20FDFA-D97C-40BF-94F6-10DDE9F32765}"/>
              </a:ext>
            </a:extLst>
          </p:cNvPr>
          <p:cNvSpPr txBox="1">
            <a:spLocks/>
          </p:cNvSpPr>
          <p:nvPr/>
        </p:nvSpPr>
        <p:spPr>
          <a:xfrm>
            <a:off x="668908" y="3772893"/>
            <a:ext cx="3719434" cy="36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 b="0" i="0" u="none" strike="noStrike" cap="none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b="1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Ronald.choque2111@gmail.com</a:t>
            </a:r>
            <a:endParaRPr lang="es-ES" sz="1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+591 65648933</a:t>
            </a:r>
          </a:p>
        </p:txBody>
      </p:sp>
      <p:sp>
        <p:nvSpPr>
          <p:cNvPr id="27" name="Google Shape;13248;p67">
            <a:extLst>
              <a:ext uri="{FF2B5EF4-FFF2-40B4-BE49-F238E27FC236}">
                <a16:creationId xmlns:a16="http://schemas.microsoft.com/office/drawing/2014/main" id="{0AE62944-58EE-4F85-AC43-3840731322BE}"/>
              </a:ext>
            </a:extLst>
          </p:cNvPr>
          <p:cNvSpPr/>
          <p:nvPr/>
        </p:nvSpPr>
        <p:spPr>
          <a:xfrm>
            <a:off x="338299" y="3730622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8" name="Google Shape;13162;p67">
            <a:extLst>
              <a:ext uri="{FF2B5EF4-FFF2-40B4-BE49-F238E27FC236}">
                <a16:creationId xmlns:a16="http://schemas.microsoft.com/office/drawing/2014/main" id="{84ED7994-4613-4539-B0B3-387D0349B391}"/>
              </a:ext>
            </a:extLst>
          </p:cNvPr>
          <p:cNvGrpSpPr/>
          <p:nvPr/>
        </p:nvGrpSpPr>
        <p:grpSpPr>
          <a:xfrm>
            <a:off x="277130" y="3294671"/>
            <a:ext cx="340221" cy="340186"/>
            <a:chOff x="893650" y="1428000"/>
            <a:chExt cx="483200" cy="48315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Google Shape;13163;p67">
              <a:extLst>
                <a:ext uri="{FF2B5EF4-FFF2-40B4-BE49-F238E27FC236}">
                  <a16:creationId xmlns:a16="http://schemas.microsoft.com/office/drawing/2014/main" id="{080AE44C-8023-4A0B-A9A5-58F3235D4BF6}"/>
                </a:ext>
              </a:extLst>
            </p:cNvPr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13164;p67">
              <a:extLst>
                <a:ext uri="{FF2B5EF4-FFF2-40B4-BE49-F238E27FC236}">
                  <a16:creationId xmlns:a16="http://schemas.microsoft.com/office/drawing/2014/main" id="{4A76766E-FE7B-4BD6-B75E-607E25EF4877}"/>
                </a:ext>
              </a:extLst>
            </p:cNvPr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3165;p67">
              <a:extLst>
                <a:ext uri="{FF2B5EF4-FFF2-40B4-BE49-F238E27FC236}">
                  <a16:creationId xmlns:a16="http://schemas.microsoft.com/office/drawing/2014/main" id="{DBF7D1F1-5F47-4058-9609-373EF14A06B2}"/>
                </a:ext>
              </a:extLst>
            </p:cNvPr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3166;p67">
              <a:extLst>
                <a:ext uri="{FF2B5EF4-FFF2-40B4-BE49-F238E27FC236}">
                  <a16:creationId xmlns:a16="http://schemas.microsoft.com/office/drawing/2014/main" id="{D6E80E68-DFEA-4813-8CD4-500F594AF516}"/>
                </a:ext>
              </a:extLst>
            </p:cNvPr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7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1319198" y="2083686"/>
            <a:ext cx="405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START!</a:t>
            </a:r>
            <a:endParaRPr sz="48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27CFE2-BAB3-437C-9B04-146A3234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18" y="0"/>
            <a:ext cx="3449682" cy="5143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6DB3020-A3DB-46C5-87AA-37DE04FFF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64058" y="2413240"/>
            <a:ext cx="5143500" cy="317019"/>
          </a:xfrm>
          <a:prstGeom prst="rect">
            <a:avLst/>
          </a:prstGeom>
        </p:spPr>
      </p:pic>
      <p:grpSp>
        <p:nvGrpSpPr>
          <p:cNvPr id="11" name="Google Shape;538;p41">
            <a:extLst>
              <a:ext uri="{FF2B5EF4-FFF2-40B4-BE49-F238E27FC236}">
                <a16:creationId xmlns:a16="http://schemas.microsoft.com/office/drawing/2014/main" id="{4FDC8F7E-649F-499E-A783-732E268512F2}"/>
              </a:ext>
            </a:extLst>
          </p:cNvPr>
          <p:cNvGrpSpPr/>
          <p:nvPr/>
        </p:nvGrpSpPr>
        <p:grpSpPr>
          <a:xfrm>
            <a:off x="853122" y="1493859"/>
            <a:ext cx="3707584" cy="2271317"/>
            <a:chOff x="3504050" y="2009775"/>
            <a:chExt cx="2914931" cy="1730981"/>
          </a:xfrm>
        </p:grpSpPr>
        <p:sp>
          <p:nvSpPr>
            <p:cNvPr id="12" name="Google Shape;539;p41">
              <a:extLst>
                <a:ext uri="{FF2B5EF4-FFF2-40B4-BE49-F238E27FC236}">
                  <a16:creationId xmlns:a16="http://schemas.microsoft.com/office/drawing/2014/main" id="{FEB969CB-DAA1-474F-BB27-8F164FC874AA}"/>
                </a:ext>
              </a:extLst>
            </p:cNvPr>
            <p:cNvSpPr/>
            <p:nvPr/>
          </p:nvSpPr>
          <p:spPr>
            <a:xfrm>
              <a:off x="3662099" y="2009775"/>
              <a:ext cx="2577565" cy="1610919"/>
            </a:xfrm>
            <a:custGeom>
              <a:avLst/>
              <a:gdLst/>
              <a:ahLst/>
              <a:cxnLst/>
              <a:rect l="l" t="t" r="r" b="b"/>
              <a:pathLst>
                <a:path w="136325" h="85200" fill="none" extrusionOk="0">
                  <a:moveTo>
                    <a:pt x="131218" y="0"/>
                  </a:moveTo>
                  <a:lnTo>
                    <a:pt x="5107" y="0"/>
                  </a:lnTo>
                  <a:cubicBezTo>
                    <a:pt x="2280" y="0"/>
                    <a:pt x="0" y="2280"/>
                    <a:pt x="0" y="5107"/>
                  </a:cubicBezTo>
                  <a:lnTo>
                    <a:pt x="0" y="80093"/>
                  </a:lnTo>
                  <a:cubicBezTo>
                    <a:pt x="0" y="82920"/>
                    <a:pt x="2280" y="85199"/>
                    <a:pt x="5107" y="85199"/>
                  </a:cubicBezTo>
                  <a:lnTo>
                    <a:pt x="131218" y="85199"/>
                  </a:lnTo>
                  <a:cubicBezTo>
                    <a:pt x="134045" y="85199"/>
                    <a:pt x="136325" y="82920"/>
                    <a:pt x="136325" y="80093"/>
                  </a:cubicBezTo>
                  <a:lnTo>
                    <a:pt x="136325" y="5107"/>
                  </a:lnTo>
                  <a:cubicBezTo>
                    <a:pt x="136325" y="2280"/>
                    <a:pt x="134045" y="0"/>
                    <a:pt x="131218" y="0"/>
                  </a:cubicBezTo>
                  <a:close/>
                  <a:moveTo>
                    <a:pt x="131766" y="80853"/>
                  </a:moveTo>
                  <a:lnTo>
                    <a:pt x="3526" y="80853"/>
                  </a:lnTo>
                  <a:lnTo>
                    <a:pt x="3526" y="4256"/>
                  </a:lnTo>
                  <a:lnTo>
                    <a:pt x="131796" y="4256"/>
                  </a:lnTo>
                  <a:lnTo>
                    <a:pt x="131796" y="80853"/>
                  </a:ln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41">
              <a:extLst>
                <a:ext uri="{FF2B5EF4-FFF2-40B4-BE49-F238E27FC236}">
                  <a16:creationId xmlns:a16="http://schemas.microsoft.com/office/drawing/2014/main" id="{44932058-588A-4127-803B-733201272348}"/>
                </a:ext>
              </a:extLst>
            </p:cNvPr>
            <p:cNvSpPr/>
            <p:nvPr/>
          </p:nvSpPr>
          <p:spPr>
            <a:xfrm>
              <a:off x="3504050" y="3626384"/>
              <a:ext cx="2914931" cy="114371"/>
            </a:xfrm>
            <a:custGeom>
              <a:avLst/>
              <a:gdLst/>
              <a:ahLst/>
              <a:cxnLst/>
              <a:rect l="l" t="t" r="r" b="b"/>
              <a:pathLst>
                <a:path w="154168" h="6049" fill="none" extrusionOk="0">
                  <a:moveTo>
                    <a:pt x="148088" y="6049"/>
                  </a:moveTo>
                  <a:lnTo>
                    <a:pt x="6080" y="6049"/>
                  </a:lnTo>
                  <a:cubicBezTo>
                    <a:pt x="2736" y="6049"/>
                    <a:pt x="0" y="3344"/>
                    <a:pt x="0" y="0"/>
                  </a:cubicBezTo>
                  <a:lnTo>
                    <a:pt x="0" y="0"/>
                  </a:lnTo>
                  <a:lnTo>
                    <a:pt x="154167" y="0"/>
                  </a:lnTo>
                  <a:lnTo>
                    <a:pt x="154167" y="0"/>
                  </a:lnTo>
                  <a:cubicBezTo>
                    <a:pt x="154167" y="3344"/>
                    <a:pt x="151432" y="6049"/>
                    <a:pt x="148088" y="6049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111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41">
              <a:extLst>
                <a:ext uri="{FF2B5EF4-FFF2-40B4-BE49-F238E27FC236}">
                  <a16:creationId xmlns:a16="http://schemas.microsoft.com/office/drawing/2014/main" id="{BDFAC7AB-EF17-4398-AF60-9163858BC0EB}"/>
                </a:ext>
              </a:extLst>
            </p:cNvPr>
            <p:cNvSpPr/>
            <p:nvPr/>
          </p:nvSpPr>
          <p:spPr>
            <a:xfrm>
              <a:off x="4542551" y="3628175"/>
              <a:ext cx="816104" cy="32199"/>
            </a:xfrm>
            <a:custGeom>
              <a:avLst/>
              <a:gdLst/>
              <a:ahLst/>
              <a:cxnLst/>
              <a:rect l="l" t="t" r="r" b="b"/>
              <a:pathLst>
                <a:path w="43163" h="1703" extrusionOk="0">
                  <a:moveTo>
                    <a:pt x="0" y="1"/>
                  </a:moveTo>
                  <a:cubicBezTo>
                    <a:pt x="0" y="943"/>
                    <a:pt x="760" y="1703"/>
                    <a:pt x="1703" y="1703"/>
                  </a:cubicBezTo>
                  <a:lnTo>
                    <a:pt x="41491" y="1703"/>
                  </a:lnTo>
                  <a:cubicBezTo>
                    <a:pt x="42402" y="1703"/>
                    <a:pt x="43162" y="943"/>
                    <a:pt x="43162" y="1"/>
                  </a:cubicBezTo>
                  <a:close/>
                </a:path>
              </a:pathLst>
            </a:custGeom>
            <a:solidFill>
              <a:srgbClr val="FF111E"/>
            </a:solidFill>
            <a:ln w="28575" cap="flat" cmpd="sng">
              <a:solidFill>
                <a:srgbClr val="FF11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é necesitas saber para ser un desarrollador de éxito | Adrian Roche Co.,  Ltd">
            <a:extLst>
              <a:ext uri="{FF2B5EF4-FFF2-40B4-BE49-F238E27FC236}">
                <a16:creationId xmlns:a16="http://schemas.microsoft.com/office/drawing/2014/main" id="{2876E10E-267F-4C59-9609-EE75C6E74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C511BD9-722F-481F-BAAC-F8938711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28" y="1268687"/>
            <a:ext cx="2912055" cy="653400"/>
          </a:xfrm>
        </p:spPr>
        <p:txBody>
          <a:bodyPr/>
          <a:lstStyle/>
          <a:p>
            <a:r>
              <a:rPr lang="es-BO" dirty="0"/>
              <a:t>01 </a:t>
            </a:r>
            <a:br>
              <a:rPr lang="es-BO" dirty="0"/>
            </a:br>
            <a:r>
              <a:rPr lang="es-BO" b="1" dirty="0"/>
              <a:t>PARTE TEORICA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056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6"/>
          <p:cNvSpPr txBox="1">
            <a:spLocks noGrp="1"/>
          </p:cNvSpPr>
          <p:nvPr>
            <p:ph type="subTitle" idx="4294967295"/>
          </p:nvPr>
        </p:nvSpPr>
        <p:spPr>
          <a:xfrm>
            <a:off x="408590" y="1061839"/>
            <a:ext cx="2470257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b="1" dirty="0">
                <a:latin typeface="Orbitron Medium"/>
                <a:ea typeface="Orbitron Medium"/>
                <a:cs typeface="Orbitron Medium"/>
                <a:sym typeface="Orbitron Medium"/>
              </a:rPr>
              <a:t>Defina que es lenguaje procedural en MySQL</a:t>
            </a:r>
            <a:endParaRPr b="1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678" name="Google Shape;678;p46"/>
          <p:cNvSpPr txBox="1">
            <a:spLocks noGrp="1"/>
          </p:cNvSpPr>
          <p:nvPr>
            <p:ph type="body" idx="4294967295"/>
          </p:nvPr>
        </p:nvSpPr>
        <p:spPr>
          <a:xfrm>
            <a:off x="568218" y="1639684"/>
            <a:ext cx="2155695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Es en sintesis la programacion a nivel de DBA, en donde generamos distintas estructuras de control dentro de funciones almacenadas.</a:t>
            </a:r>
            <a:endParaRPr dirty="0"/>
          </a:p>
        </p:txBody>
      </p:sp>
      <p:sp>
        <p:nvSpPr>
          <p:cNvPr id="61" name="Google Shape;677;p46">
            <a:extLst>
              <a:ext uri="{FF2B5EF4-FFF2-40B4-BE49-F238E27FC236}">
                <a16:creationId xmlns:a16="http://schemas.microsoft.com/office/drawing/2014/main" id="{C263BCDC-8407-4E1F-9EE8-C25F026250CD}"/>
              </a:ext>
            </a:extLst>
          </p:cNvPr>
          <p:cNvSpPr txBox="1">
            <a:spLocks/>
          </p:cNvSpPr>
          <p:nvPr/>
        </p:nvSpPr>
        <p:spPr>
          <a:xfrm>
            <a:off x="3121024" y="1061839"/>
            <a:ext cx="2470257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es-ES" b="1" dirty="0">
                <a:latin typeface="Orbitron Medium"/>
                <a:ea typeface="Orbitron Medium"/>
                <a:cs typeface="Orbitron Medium"/>
                <a:sym typeface="Orbitron Medium"/>
              </a:rPr>
              <a:t>Defina que es una función en MySQL</a:t>
            </a:r>
          </a:p>
        </p:txBody>
      </p:sp>
      <p:sp>
        <p:nvSpPr>
          <p:cNvPr id="62" name="Google Shape;678;p46">
            <a:extLst>
              <a:ext uri="{FF2B5EF4-FFF2-40B4-BE49-F238E27FC236}">
                <a16:creationId xmlns:a16="http://schemas.microsoft.com/office/drawing/2014/main" id="{CBA62AE5-CFBC-41E4-933A-64939511E091}"/>
              </a:ext>
            </a:extLst>
          </p:cNvPr>
          <p:cNvSpPr txBox="1">
            <a:spLocks/>
          </p:cNvSpPr>
          <p:nvPr/>
        </p:nvSpPr>
        <p:spPr>
          <a:xfrm>
            <a:off x="3349533" y="1703527"/>
            <a:ext cx="1993167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spcAft>
                <a:spcPts val="1600"/>
              </a:spcAft>
              <a:buFont typeface="Open Sans"/>
              <a:buNone/>
            </a:pPr>
            <a:r>
              <a:rPr lang="es-ES" dirty="0"/>
              <a:t>Es un proceso usado o creado para tomar parámetros y transformarlos en salidas; el proceso es rutinario.</a:t>
            </a:r>
          </a:p>
        </p:txBody>
      </p:sp>
      <p:sp>
        <p:nvSpPr>
          <p:cNvPr id="71" name="Google Shape;677;p46">
            <a:extLst>
              <a:ext uri="{FF2B5EF4-FFF2-40B4-BE49-F238E27FC236}">
                <a16:creationId xmlns:a16="http://schemas.microsoft.com/office/drawing/2014/main" id="{9E4A1C93-28C5-4FEC-A9EF-68F16473FA67}"/>
              </a:ext>
            </a:extLst>
          </p:cNvPr>
          <p:cNvSpPr txBox="1">
            <a:spLocks/>
          </p:cNvSpPr>
          <p:nvPr/>
        </p:nvSpPr>
        <p:spPr>
          <a:xfrm>
            <a:off x="5835623" y="1034890"/>
            <a:ext cx="2470257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es-ES" b="1" dirty="0">
                <a:latin typeface="Orbitron Medium"/>
                <a:ea typeface="Orbitron Medium"/>
                <a:cs typeface="Orbitron Medium"/>
                <a:sym typeface="Orbitron Medium"/>
              </a:rPr>
              <a:t>¿Qué cosas características debe de tener una función?</a:t>
            </a:r>
          </a:p>
        </p:txBody>
      </p:sp>
      <p:sp>
        <p:nvSpPr>
          <p:cNvPr id="72" name="Google Shape;678;p46">
            <a:extLst>
              <a:ext uri="{FF2B5EF4-FFF2-40B4-BE49-F238E27FC236}">
                <a16:creationId xmlns:a16="http://schemas.microsoft.com/office/drawing/2014/main" id="{2E283261-0206-43DA-A306-8B0CAFC9DF3C}"/>
              </a:ext>
            </a:extLst>
          </p:cNvPr>
          <p:cNvSpPr txBox="1">
            <a:spLocks/>
          </p:cNvSpPr>
          <p:nvPr/>
        </p:nvSpPr>
        <p:spPr>
          <a:xfrm>
            <a:off x="5835623" y="1756978"/>
            <a:ext cx="293195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just">
              <a:spcAft>
                <a:spcPts val="1600"/>
              </a:spcAft>
            </a:pPr>
            <a:r>
              <a:rPr lang="es-ES" sz="1100" dirty="0"/>
              <a:t>La creación de la función.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s-ES" sz="1100" dirty="0"/>
              <a:t>Asignación de un nombre y si es requerido, </a:t>
            </a:r>
            <a:r>
              <a:rPr lang="es-ES" sz="1100" dirty="0" err="1"/>
              <a:t>parametros</a:t>
            </a:r>
            <a:r>
              <a:rPr lang="es-ES" sz="1100" dirty="0"/>
              <a:t> de entrada.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s-ES" sz="1100" dirty="0"/>
              <a:t>Definición del tipo de dato que se retorna.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s-ES" sz="1100" dirty="0"/>
              <a:t>La selección de la función.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E3D449-8975-4F98-911A-F3A17716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043" y="3700259"/>
            <a:ext cx="2875530" cy="1104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C982DBA2-67CF-433D-B436-E15F2300F79C}"/>
              </a:ext>
            </a:extLst>
          </p:cNvPr>
          <p:cNvCxnSpPr>
            <a:cxnSpLocks/>
          </p:cNvCxnSpPr>
          <p:nvPr/>
        </p:nvCxnSpPr>
        <p:spPr>
          <a:xfrm>
            <a:off x="5591281" y="3763940"/>
            <a:ext cx="244342" cy="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D50A950C-E686-4008-A450-41E6E0369B86}"/>
              </a:ext>
            </a:extLst>
          </p:cNvPr>
          <p:cNvCxnSpPr>
            <a:cxnSpLocks/>
          </p:cNvCxnSpPr>
          <p:nvPr/>
        </p:nvCxnSpPr>
        <p:spPr>
          <a:xfrm>
            <a:off x="5591281" y="3916340"/>
            <a:ext cx="244342" cy="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E246165-938E-4298-8C75-E0F13F86222C}"/>
              </a:ext>
            </a:extLst>
          </p:cNvPr>
          <p:cNvCxnSpPr>
            <a:cxnSpLocks/>
          </p:cNvCxnSpPr>
          <p:nvPr/>
        </p:nvCxnSpPr>
        <p:spPr>
          <a:xfrm>
            <a:off x="5591281" y="4751991"/>
            <a:ext cx="244342" cy="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602D37DB-01CD-4A34-9FA3-4039557BFF35}"/>
              </a:ext>
            </a:extLst>
          </p:cNvPr>
          <p:cNvCxnSpPr>
            <a:cxnSpLocks/>
          </p:cNvCxnSpPr>
          <p:nvPr/>
        </p:nvCxnSpPr>
        <p:spPr>
          <a:xfrm flipV="1">
            <a:off x="7484467" y="3916340"/>
            <a:ext cx="122171" cy="245525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3386DF0F-8FDB-4C43-AFFC-BD8075E7F7E6}"/>
              </a:ext>
            </a:extLst>
          </p:cNvPr>
          <p:cNvCxnSpPr>
            <a:cxnSpLocks/>
          </p:cNvCxnSpPr>
          <p:nvPr/>
        </p:nvCxnSpPr>
        <p:spPr>
          <a:xfrm flipV="1">
            <a:off x="8126020" y="3882723"/>
            <a:ext cx="122171" cy="245525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Google Shape;276;p32">
            <a:extLst>
              <a:ext uri="{FF2B5EF4-FFF2-40B4-BE49-F238E27FC236}">
                <a16:creationId xmlns:a16="http://schemas.microsoft.com/office/drawing/2014/main" id="{C81D0C30-9C2F-4C20-B083-0B70B5527F0B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277;p32">
            <a:extLst>
              <a:ext uri="{FF2B5EF4-FFF2-40B4-BE49-F238E27FC236}">
                <a16:creationId xmlns:a16="http://schemas.microsoft.com/office/drawing/2014/main" id="{BB531FB4-2571-4B4A-9E94-38BF4721CCF7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01</a:t>
            </a:r>
          </a:p>
        </p:txBody>
      </p:sp>
      <p:sp>
        <p:nvSpPr>
          <p:cNvPr id="86" name="Google Shape;739;p49">
            <a:extLst>
              <a:ext uri="{FF2B5EF4-FFF2-40B4-BE49-F238E27FC236}">
                <a16:creationId xmlns:a16="http://schemas.microsoft.com/office/drawing/2014/main" id="{57FD1BC4-A711-4E5A-AB86-1E90A599B743}"/>
              </a:ext>
            </a:extLst>
          </p:cNvPr>
          <p:cNvSpPr/>
          <p:nvPr/>
        </p:nvSpPr>
        <p:spPr>
          <a:xfrm>
            <a:off x="441775" y="1004007"/>
            <a:ext cx="2557078" cy="2306649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739;p49">
            <a:extLst>
              <a:ext uri="{FF2B5EF4-FFF2-40B4-BE49-F238E27FC236}">
                <a16:creationId xmlns:a16="http://schemas.microsoft.com/office/drawing/2014/main" id="{379071C4-8F58-42BC-92C6-D1097C238393}"/>
              </a:ext>
            </a:extLst>
          </p:cNvPr>
          <p:cNvSpPr/>
          <p:nvPr/>
        </p:nvSpPr>
        <p:spPr>
          <a:xfrm>
            <a:off x="3121024" y="1004006"/>
            <a:ext cx="2557078" cy="2306649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739;p49">
            <a:extLst>
              <a:ext uri="{FF2B5EF4-FFF2-40B4-BE49-F238E27FC236}">
                <a16:creationId xmlns:a16="http://schemas.microsoft.com/office/drawing/2014/main" id="{6792DF38-73DB-415F-BF62-F091F97F02F8}"/>
              </a:ext>
            </a:extLst>
          </p:cNvPr>
          <p:cNvSpPr/>
          <p:nvPr/>
        </p:nvSpPr>
        <p:spPr>
          <a:xfrm>
            <a:off x="5815751" y="1004005"/>
            <a:ext cx="2951822" cy="2543848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6"/>
          <p:cNvSpPr txBox="1">
            <a:spLocks noGrp="1"/>
          </p:cNvSpPr>
          <p:nvPr>
            <p:ph type="subTitle" idx="4294967295"/>
          </p:nvPr>
        </p:nvSpPr>
        <p:spPr>
          <a:xfrm>
            <a:off x="490332" y="611363"/>
            <a:ext cx="2470257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b="1" dirty="0">
                <a:latin typeface="Orbitron Medium"/>
                <a:ea typeface="Orbitron Medium"/>
                <a:cs typeface="Orbitron Medium"/>
                <a:sym typeface="Orbitron Medium"/>
              </a:rPr>
              <a:t>¿Cómo crear, modificar y cómo eliminar una función?</a:t>
            </a:r>
            <a:endParaRPr b="1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678" name="Google Shape;678;p46"/>
          <p:cNvSpPr txBox="1">
            <a:spLocks noGrp="1"/>
          </p:cNvSpPr>
          <p:nvPr>
            <p:ph type="body" idx="4294967295"/>
          </p:nvPr>
        </p:nvSpPr>
        <p:spPr>
          <a:xfrm>
            <a:off x="614593" y="1309520"/>
            <a:ext cx="2155695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CREA: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MODIFICA: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ELIMINA: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1" name="Google Shape;677;p46">
            <a:extLst>
              <a:ext uri="{FF2B5EF4-FFF2-40B4-BE49-F238E27FC236}">
                <a16:creationId xmlns:a16="http://schemas.microsoft.com/office/drawing/2014/main" id="{C263BCDC-8407-4E1F-9EE8-C25F026250CD}"/>
              </a:ext>
            </a:extLst>
          </p:cNvPr>
          <p:cNvSpPr txBox="1">
            <a:spLocks/>
          </p:cNvSpPr>
          <p:nvPr/>
        </p:nvSpPr>
        <p:spPr>
          <a:xfrm>
            <a:off x="3381873" y="725009"/>
            <a:ext cx="2560358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es-ES" b="1" dirty="0">
                <a:latin typeface="Orbitron Medium"/>
                <a:ea typeface="Orbitron Medium"/>
                <a:cs typeface="Orbitron Medium"/>
                <a:sym typeface="Orbitron Medium"/>
              </a:rPr>
              <a:t>Para qué sirve la </a:t>
            </a:r>
            <a:r>
              <a:rPr lang="es-ES" b="1" dirty="0" err="1">
                <a:latin typeface="Orbitron Medium"/>
                <a:ea typeface="Orbitron Medium"/>
                <a:cs typeface="Orbitron Medium"/>
                <a:sym typeface="Orbitron Medium"/>
              </a:rPr>
              <a:t>funcion</a:t>
            </a:r>
            <a:r>
              <a:rPr lang="es-ES" b="1" dirty="0">
                <a:latin typeface="Orbitron Medium"/>
                <a:ea typeface="Orbitron Medium"/>
                <a:cs typeface="Orbitron Medium"/>
                <a:sym typeface="Orbitron Medium"/>
              </a:rPr>
              <a:t> CONCAT y como funciona en MYSQL</a:t>
            </a:r>
          </a:p>
        </p:txBody>
      </p:sp>
      <p:sp>
        <p:nvSpPr>
          <p:cNvPr id="62" name="Google Shape;678;p46">
            <a:extLst>
              <a:ext uri="{FF2B5EF4-FFF2-40B4-BE49-F238E27FC236}">
                <a16:creationId xmlns:a16="http://schemas.microsoft.com/office/drawing/2014/main" id="{CBA62AE5-CFBC-41E4-933A-64939511E091}"/>
              </a:ext>
            </a:extLst>
          </p:cNvPr>
          <p:cNvSpPr txBox="1">
            <a:spLocks/>
          </p:cNvSpPr>
          <p:nvPr/>
        </p:nvSpPr>
        <p:spPr>
          <a:xfrm>
            <a:off x="3665468" y="1627875"/>
            <a:ext cx="1993167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spcAft>
                <a:spcPts val="1600"/>
              </a:spcAft>
              <a:buFont typeface="Open Sans"/>
              <a:buNone/>
            </a:pPr>
            <a:r>
              <a:rPr lang="es-ES" dirty="0"/>
              <a:t>CONCAT es utilizado para unir todos los datos de tipo cadena.</a:t>
            </a:r>
          </a:p>
        </p:txBody>
      </p:sp>
      <p:sp>
        <p:nvSpPr>
          <p:cNvPr id="71" name="Google Shape;677;p46">
            <a:extLst>
              <a:ext uri="{FF2B5EF4-FFF2-40B4-BE49-F238E27FC236}">
                <a16:creationId xmlns:a16="http://schemas.microsoft.com/office/drawing/2014/main" id="{9E4A1C93-28C5-4FEC-A9EF-68F16473FA67}"/>
              </a:ext>
            </a:extLst>
          </p:cNvPr>
          <p:cNvSpPr txBox="1">
            <a:spLocks/>
          </p:cNvSpPr>
          <p:nvPr/>
        </p:nvSpPr>
        <p:spPr>
          <a:xfrm>
            <a:off x="6399483" y="716921"/>
            <a:ext cx="2470257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es-ES" b="1">
                <a:latin typeface="Orbitron Medium"/>
                <a:ea typeface="Orbitron Medium"/>
                <a:cs typeface="Orbitron Medium"/>
                <a:sym typeface="Orbitron Medium"/>
              </a:rPr>
              <a:t>Para qué sirve la función SUBSTRING y como funciona en MYSQL</a:t>
            </a:r>
            <a:endParaRPr lang="es-ES" b="1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72" name="Google Shape;678;p46">
            <a:extLst>
              <a:ext uri="{FF2B5EF4-FFF2-40B4-BE49-F238E27FC236}">
                <a16:creationId xmlns:a16="http://schemas.microsoft.com/office/drawing/2014/main" id="{2E283261-0206-43DA-A306-8B0CAFC9DF3C}"/>
              </a:ext>
            </a:extLst>
          </p:cNvPr>
          <p:cNvSpPr txBox="1">
            <a:spLocks/>
          </p:cNvSpPr>
          <p:nvPr/>
        </p:nvSpPr>
        <p:spPr>
          <a:xfrm>
            <a:off x="6749107" y="1709802"/>
            <a:ext cx="1661112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spcAft>
                <a:spcPts val="1600"/>
              </a:spcAft>
              <a:buNone/>
            </a:pPr>
            <a:r>
              <a:rPr lang="es-ES" sz="1100" dirty="0"/>
              <a:t>SUBSTRING recupera los elemento que se le indican de una cadena principal (conteo).</a:t>
            </a:r>
          </a:p>
        </p:txBody>
      </p:sp>
      <p:sp>
        <p:nvSpPr>
          <p:cNvPr id="83" name="Google Shape;276;p32">
            <a:extLst>
              <a:ext uri="{FF2B5EF4-FFF2-40B4-BE49-F238E27FC236}">
                <a16:creationId xmlns:a16="http://schemas.microsoft.com/office/drawing/2014/main" id="{C81D0C30-9C2F-4C20-B083-0B70B5527F0B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277;p32">
            <a:extLst>
              <a:ext uri="{FF2B5EF4-FFF2-40B4-BE49-F238E27FC236}">
                <a16:creationId xmlns:a16="http://schemas.microsoft.com/office/drawing/2014/main" id="{BB531FB4-2571-4B4A-9E94-38BF4721CCF7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01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F125FA6E-5DD9-40A6-B84F-A173B331D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5" y="2672546"/>
            <a:ext cx="2132059" cy="252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21F5F5E5-E2E5-482A-B4A4-D29AFF549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84" y="3336783"/>
            <a:ext cx="1739285" cy="251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43932C64-7A6C-427C-B52A-C25AF879B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51" y="3689199"/>
            <a:ext cx="2223614" cy="179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66901228-D30E-4D20-8F7A-0ECDA3084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54" y="1753458"/>
            <a:ext cx="1515174" cy="276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Google Shape;739;p49">
            <a:extLst>
              <a:ext uri="{FF2B5EF4-FFF2-40B4-BE49-F238E27FC236}">
                <a16:creationId xmlns:a16="http://schemas.microsoft.com/office/drawing/2014/main" id="{655505BF-0862-49F4-B80F-A5E539240E3E}"/>
              </a:ext>
            </a:extLst>
          </p:cNvPr>
          <p:cNvSpPr/>
          <p:nvPr/>
        </p:nvSpPr>
        <p:spPr>
          <a:xfrm>
            <a:off x="441774" y="680283"/>
            <a:ext cx="2622829" cy="3346273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739;p49">
            <a:extLst>
              <a:ext uri="{FF2B5EF4-FFF2-40B4-BE49-F238E27FC236}">
                <a16:creationId xmlns:a16="http://schemas.microsoft.com/office/drawing/2014/main" id="{E2FAE090-C78D-4B1B-8A5C-58291F3D0260}"/>
              </a:ext>
            </a:extLst>
          </p:cNvPr>
          <p:cNvSpPr/>
          <p:nvPr/>
        </p:nvSpPr>
        <p:spPr>
          <a:xfrm>
            <a:off x="3665469" y="677890"/>
            <a:ext cx="2049588" cy="1829333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915D814-E56D-4861-8DDF-2842B220A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635" y="2771594"/>
            <a:ext cx="2781764" cy="739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31B7AF4-45E7-4CEE-8C7F-DCC41D809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934" y="3719415"/>
            <a:ext cx="2722141" cy="297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018B78E-9876-4638-8D36-13DC7F3207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3406" y="2773482"/>
            <a:ext cx="2729983" cy="109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B4FB2FC-A7B1-49A3-8720-24365037F8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7680" y="4053118"/>
            <a:ext cx="2415219" cy="367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3" name="Google Shape;739;p49">
            <a:extLst>
              <a:ext uri="{FF2B5EF4-FFF2-40B4-BE49-F238E27FC236}">
                <a16:creationId xmlns:a16="http://schemas.microsoft.com/office/drawing/2014/main" id="{9CD02D83-DDB9-469B-B7E0-87DEBCF8EDBC}"/>
              </a:ext>
            </a:extLst>
          </p:cNvPr>
          <p:cNvSpPr/>
          <p:nvPr/>
        </p:nvSpPr>
        <p:spPr>
          <a:xfrm>
            <a:off x="6431837" y="682618"/>
            <a:ext cx="2396979" cy="1863637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30C425D8-0ED9-4383-B9B3-5F749046385B}"/>
              </a:ext>
            </a:extLst>
          </p:cNvPr>
          <p:cNvCxnSpPr>
            <a:cxnSpLocks/>
          </p:cNvCxnSpPr>
          <p:nvPr/>
        </p:nvCxnSpPr>
        <p:spPr>
          <a:xfrm flipV="1">
            <a:off x="7552850" y="3382085"/>
            <a:ext cx="0" cy="25897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E4D5F4AB-0EB4-43D6-8AE2-917E9A5D7BC9}"/>
              </a:ext>
            </a:extLst>
          </p:cNvPr>
          <p:cNvCxnSpPr>
            <a:cxnSpLocks/>
          </p:cNvCxnSpPr>
          <p:nvPr/>
        </p:nvCxnSpPr>
        <p:spPr>
          <a:xfrm flipV="1">
            <a:off x="7806103" y="3382085"/>
            <a:ext cx="0" cy="25897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D4B72FCA-B46D-40D1-AE13-9A2CFF8B98C3}"/>
              </a:ext>
            </a:extLst>
          </p:cNvPr>
          <p:cNvCxnSpPr>
            <a:cxnSpLocks/>
          </p:cNvCxnSpPr>
          <p:nvPr/>
        </p:nvCxnSpPr>
        <p:spPr>
          <a:xfrm flipV="1">
            <a:off x="8001085" y="3382085"/>
            <a:ext cx="0" cy="25897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1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6"/>
          <p:cNvSpPr txBox="1">
            <a:spLocks noGrp="1"/>
          </p:cNvSpPr>
          <p:nvPr>
            <p:ph type="subTitle" idx="4294967295"/>
          </p:nvPr>
        </p:nvSpPr>
        <p:spPr>
          <a:xfrm>
            <a:off x="801826" y="202819"/>
            <a:ext cx="2974973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b="1" dirty="0">
                <a:latin typeface="Orbitron Medium"/>
                <a:ea typeface="Orbitron Medium"/>
                <a:cs typeface="Orbitron Medium"/>
                <a:sym typeface="Orbitron Medium"/>
              </a:rPr>
              <a:t>Para qué sirve la función STRCMP y como funciona en MYSQL</a:t>
            </a:r>
            <a:endParaRPr b="1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678" name="Google Shape;678;p46"/>
          <p:cNvSpPr txBox="1">
            <a:spLocks noGrp="1"/>
          </p:cNvSpPr>
          <p:nvPr>
            <p:ph type="body" idx="4294967295"/>
          </p:nvPr>
        </p:nvSpPr>
        <p:spPr>
          <a:xfrm>
            <a:off x="947390" y="824128"/>
            <a:ext cx="2683843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STRCMP es una funcion de tipo booleano que presenta dos respuestas:</a:t>
            </a:r>
          </a:p>
          <a:p>
            <a:pPr marL="285750" indent="-285750" algn="just">
              <a:spcAft>
                <a:spcPts val="1600"/>
              </a:spcAft>
            </a:pPr>
            <a:r>
              <a:rPr lang="en" dirty="0"/>
              <a:t>0 en TRUE.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n" dirty="0"/>
              <a:t>1 o -1 en FALSE.</a:t>
            </a:r>
            <a:endParaRPr dirty="0"/>
          </a:p>
        </p:txBody>
      </p:sp>
      <p:sp>
        <p:nvSpPr>
          <p:cNvPr id="61" name="Google Shape;677;p46">
            <a:extLst>
              <a:ext uri="{FF2B5EF4-FFF2-40B4-BE49-F238E27FC236}">
                <a16:creationId xmlns:a16="http://schemas.microsoft.com/office/drawing/2014/main" id="{C263BCDC-8407-4E1F-9EE8-C25F026250CD}"/>
              </a:ext>
            </a:extLst>
          </p:cNvPr>
          <p:cNvSpPr txBox="1">
            <a:spLocks/>
          </p:cNvSpPr>
          <p:nvPr/>
        </p:nvSpPr>
        <p:spPr>
          <a:xfrm>
            <a:off x="5407024" y="256058"/>
            <a:ext cx="3037729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es-ES" b="1" dirty="0">
                <a:latin typeface="Orbitron Medium"/>
                <a:ea typeface="Orbitron Medium"/>
                <a:cs typeface="Orbitron Medium"/>
                <a:sym typeface="Orbitron Medium"/>
              </a:rPr>
              <a:t>Para qué sirve la función CHAR_LENGTH y LOCATE y como funciona en MYSQL</a:t>
            </a:r>
          </a:p>
        </p:txBody>
      </p:sp>
      <p:sp>
        <p:nvSpPr>
          <p:cNvPr id="62" name="Google Shape;678;p46">
            <a:extLst>
              <a:ext uri="{FF2B5EF4-FFF2-40B4-BE49-F238E27FC236}">
                <a16:creationId xmlns:a16="http://schemas.microsoft.com/office/drawing/2014/main" id="{CBA62AE5-CFBC-41E4-933A-64939511E091}"/>
              </a:ext>
            </a:extLst>
          </p:cNvPr>
          <p:cNvSpPr txBox="1">
            <a:spLocks/>
          </p:cNvSpPr>
          <p:nvPr/>
        </p:nvSpPr>
        <p:spPr>
          <a:xfrm>
            <a:off x="5312160" y="947176"/>
            <a:ext cx="3037729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just">
              <a:spcAft>
                <a:spcPts val="1600"/>
              </a:spcAft>
            </a:pPr>
            <a:r>
              <a:rPr lang="es-ES" dirty="0"/>
              <a:t>CHAR_LENGTH contabiliza los caracteres de una cadena, devuelve un INT. </a:t>
            </a:r>
          </a:p>
          <a:p>
            <a:pPr marL="285750" indent="-285750" algn="just">
              <a:spcAft>
                <a:spcPts val="1600"/>
              </a:spcAft>
            </a:pPr>
            <a:r>
              <a:rPr lang="es-ES" dirty="0"/>
              <a:t>LOCATE realiza la búsqueda de un dato dentro de otro.</a:t>
            </a:r>
          </a:p>
        </p:txBody>
      </p:sp>
      <p:sp>
        <p:nvSpPr>
          <p:cNvPr id="83" name="Google Shape;276;p32">
            <a:extLst>
              <a:ext uri="{FF2B5EF4-FFF2-40B4-BE49-F238E27FC236}">
                <a16:creationId xmlns:a16="http://schemas.microsoft.com/office/drawing/2014/main" id="{C81D0C30-9C2F-4C20-B083-0B70B5527F0B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277;p32">
            <a:extLst>
              <a:ext uri="{FF2B5EF4-FFF2-40B4-BE49-F238E27FC236}">
                <a16:creationId xmlns:a16="http://schemas.microsoft.com/office/drawing/2014/main" id="{BB531FB4-2571-4B4A-9E94-38BF4721CCF7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01</a:t>
            </a:r>
          </a:p>
        </p:txBody>
      </p:sp>
      <p:sp>
        <p:nvSpPr>
          <p:cNvPr id="87" name="Google Shape;739;p49">
            <a:extLst>
              <a:ext uri="{FF2B5EF4-FFF2-40B4-BE49-F238E27FC236}">
                <a16:creationId xmlns:a16="http://schemas.microsoft.com/office/drawing/2014/main" id="{379071C4-8F58-42BC-92C6-D1097C238393}"/>
              </a:ext>
            </a:extLst>
          </p:cNvPr>
          <p:cNvSpPr/>
          <p:nvPr/>
        </p:nvSpPr>
        <p:spPr>
          <a:xfrm>
            <a:off x="5267398" y="252275"/>
            <a:ext cx="3261523" cy="2114408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68988C-9DCA-406C-8CD2-C5786424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36" y="2479454"/>
            <a:ext cx="4233176" cy="1614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3DF62C-7B7D-4405-BFC9-490F49B9C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209" y="4189550"/>
            <a:ext cx="3172403" cy="393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5856A3C-200C-4C70-8BC8-5E740E6FA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20" y="2464145"/>
            <a:ext cx="3034775" cy="1687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5E894CD-6596-4882-921E-12FDA459B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06" y="4260189"/>
            <a:ext cx="3172402" cy="323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Google Shape;739;p49">
            <a:extLst>
              <a:ext uri="{FF2B5EF4-FFF2-40B4-BE49-F238E27FC236}">
                <a16:creationId xmlns:a16="http://schemas.microsoft.com/office/drawing/2014/main" id="{F029F44B-658F-4860-A9CA-F02FB37F4F30}"/>
              </a:ext>
            </a:extLst>
          </p:cNvPr>
          <p:cNvSpPr/>
          <p:nvPr/>
        </p:nvSpPr>
        <p:spPr>
          <a:xfrm>
            <a:off x="699247" y="276278"/>
            <a:ext cx="3261523" cy="2114408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1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6"/>
          <p:cNvSpPr txBox="1">
            <a:spLocks noGrp="1"/>
          </p:cNvSpPr>
          <p:nvPr>
            <p:ph type="subTitle" idx="4294967295"/>
          </p:nvPr>
        </p:nvSpPr>
        <p:spPr>
          <a:xfrm>
            <a:off x="699247" y="462725"/>
            <a:ext cx="2974973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b="1" dirty="0">
                <a:latin typeface="Orbitron Medium"/>
                <a:ea typeface="Orbitron Medium"/>
                <a:cs typeface="Orbitron Medium"/>
                <a:sym typeface="Orbitron Medium"/>
              </a:rPr>
              <a:t>¿Cual es la diferencia entre las funciones de agresión y funciones creados por el DBA?</a:t>
            </a:r>
            <a:endParaRPr b="1" dirty="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678" name="Google Shape;678;p46"/>
          <p:cNvSpPr txBox="1">
            <a:spLocks noGrp="1"/>
          </p:cNvSpPr>
          <p:nvPr>
            <p:ph type="body" idx="4294967295"/>
          </p:nvPr>
        </p:nvSpPr>
        <p:spPr>
          <a:xfrm>
            <a:off x="996030" y="1430788"/>
            <a:ext cx="2829409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1600"/>
              </a:spcAft>
            </a:pPr>
            <a:r>
              <a:rPr lang="es-ES" dirty="0"/>
              <a:t>AGREGACION son aquellas que funcionan bajo la clausula SELECT, aplicado a un grupo de registros y que devuelven un único valor.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s-ES" dirty="0"/>
              <a:t>CUSTOM esta definida por el comando CREATE FUNCTION, su sintaxis y uso esta completamente definida por el USER.</a:t>
            </a:r>
          </a:p>
        </p:txBody>
      </p:sp>
      <p:sp>
        <p:nvSpPr>
          <p:cNvPr id="61" name="Google Shape;677;p46">
            <a:extLst>
              <a:ext uri="{FF2B5EF4-FFF2-40B4-BE49-F238E27FC236}">
                <a16:creationId xmlns:a16="http://schemas.microsoft.com/office/drawing/2014/main" id="{C263BCDC-8407-4E1F-9EE8-C25F026250CD}"/>
              </a:ext>
            </a:extLst>
          </p:cNvPr>
          <p:cNvSpPr txBox="1">
            <a:spLocks/>
          </p:cNvSpPr>
          <p:nvPr/>
        </p:nvSpPr>
        <p:spPr>
          <a:xfrm>
            <a:off x="5274216" y="387024"/>
            <a:ext cx="3037729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es-ES" b="1" dirty="0">
                <a:latin typeface="Orbitron Medium"/>
                <a:ea typeface="Orbitron Medium"/>
                <a:cs typeface="Orbitron Medium"/>
                <a:sym typeface="Orbitron Medium"/>
              </a:rPr>
              <a:t>¿Busque y defina a qué se referirá cuando se habla de parámetros de entrada y salida en MySQL?</a:t>
            </a:r>
          </a:p>
        </p:txBody>
      </p:sp>
      <p:sp>
        <p:nvSpPr>
          <p:cNvPr id="62" name="Google Shape;678;p46">
            <a:extLst>
              <a:ext uri="{FF2B5EF4-FFF2-40B4-BE49-F238E27FC236}">
                <a16:creationId xmlns:a16="http://schemas.microsoft.com/office/drawing/2014/main" id="{CBA62AE5-CFBC-41E4-933A-64939511E091}"/>
              </a:ext>
            </a:extLst>
          </p:cNvPr>
          <p:cNvSpPr txBox="1">
            <a:spLocks/>
          </p:cNvSpPr>
          <p:nvPr/>
        </p:nvSpPr>
        <p:spPr>
          <a:xfrm>
            <a:off x="5246486" y="1561754"/>
            <a:ext cx="3037729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just">
              <a:spcAft>
                <a:spcPts val="1600"/>
              </a:spcAft>
            </a:pPr>
            <a:r>
              <a:rPr lang="es-ES" dirty="0"/>
              <a:t>ENTRADA O INPUT refiere a la introducción de datos.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s-ES" dirty="0"/>
              <a:t>SALIDA O OUTPUT refiere a la muestra de los mismos.</a:t>
            </a:r>
          </a:p>
        </p:txBody>
      </p:sp>
      <p:sp>
        <p:nvSpPr>
          <p:cNvPr id="83" name="Google Shape;276;p32">
            <a:extLst>
              <a:ext uri="{FF2B5EF4-FFF2-40B4-BE49-F238E27FC236}">
                <a16:creationId xmlns:a16="http://schemas.microsoft.com/office/drawing/2014/main" id="{C81D0C30-9C2F-4C20-B083-0B70B5527F0B}"/>
              </a:ext>
            </a:extLst>
          </p:cNvPr>
          <p:cNvSpPr/>
          <p:nvPr/>
        </p:nvSpPr>
        <p:spPr>
          <a:xfrm>
            <a:off x="100707" y="4477033"/>
            <a:ext cx="549900" cy="54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277;p32">
            <a:extLst>
              <a:ext uri="{FF2B5EF4-FFF2-40B4-BE49-F238E27FC236}">
                <a16:creationId xmlns:a16="http://schemas.microsoft.com/office/drawing/2014/main" id="{BB531FB4-2571-4B4A-9E94-38BF4721CCF7}"/>
              </a:ext>
            </a:extLst>
          </p:cNvPr>
          <p:cNvSpPr txBox="1">
            <a:spLocks/>
          </p:cNvSpPr>
          <p:nvPr/>
        </p:nvSpPr>
        <p:spPr>
          <a:xfrm>
            <a:off x="67411" y="4533291"/>
            <a:ext cx="616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" b="1" dirty="0"/>
              <a:t>01</a:t>
            </a:r>
          </a:p>
        </p:txBody>
      </p:sp>
      <p:sp>
        <p:nvSpPr>
          <p:cNvPr id="87" name="Google Shape;739;p49">
            <a:extLst>
              <a:ext uri="{FF2B5EF4-FFF2-40B4-BE49-F238E27FC236}">
                <a16:creationId xmlns:a16="http://schemas.microsoft.com/office/drawing/2014/main" id="{379071C4-8F58-42BC-92C6-D1097C238393}"/>
              </a:ext>
            </a:extLst>
          </p:cNvPr>
          <p:cNvSpPr/>
          <p:nvPr/>
        </p:nvSpPr>
        <p:spPr>
          <a:xfrm>
            <a:off x="5134590" y="383241"/>
            <a:ext cx="3261523" cy="2390072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39;p49">
            <a:extLst>
              <a:ext uri="{FF2B5EF4-FFF2-40B4-BE49-F238E27FC236}">
                <a16:creationId xmlns:a16="http://schemas.microsoft.com/office/drawing/2014/main" id="{F029F44B-658F-4860-A9CA-F02FB37F4F30}"/>
              </a:ext>
            </a:extLst>
          </p:cNvPr>
          <p:cNvSpPr/>
          <p:nvPr/>
        </p:nvSpPr>
        <p:spPr>
          <a:xfrm>
            <a:off x="747887" y="383241"/>
            <a:ext cx="3261523" cy="3664323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C854180-869F-490D-BA8E-71AE4590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358" y="2952764"/>
            <a:ext cx="2729983" cy="109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1D84AB-08F7-4E9F-9F95-C3353CD4B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739" y="4323418"/>
            <a:ext cx="2415219" cy="367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B40E87E-1927-498A-B117-C1DAB1D326A5}"/>
              </a:ext>
            </a:extLst>
          </p:cNvPr>
          <p:cNvCxnSpPr>
            <a:cxnSpLocks/>
          </p:cNvCxnSpPr>
          <p:nvPr/>
        </p:nvCxnSpPr>
        <p:spPr>
          <a:xfrm flipV="1">
            <a:off x="7646979" y="3099697"/>
            <a:ext cx="0" cy="25897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4E90C2A-AB64-4230-88FD-E3C8C561399D}"/>
              </a:ext>
            </a:extLst>
          </p:cNvPr>
          <p:cNvCxnSpPr>
            <a:cxnSpLocks/>
          </p:cNvCxnSpPr>
          <p:nvPr/>
        </p:nvCxnSpPr>
        <p:spPr>
          <a:xfrm flipV="1">
            <a:off x="5798009" y="3583791"/>
            <a:ext cx="0" cy="25897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8DFD900-BF21-408D-9CA9-FCB0C284F739}"/>
              </a:ext>
            </a:extLst>
          </p:cNvPr>
          <p:cNvCxnSpPr>
            <a:cxnSpLocks/>
          </p:cNvCxnSpPr>
          <p:nvPr/>
        </p:nvCxnSpPr>
        <p:spPr>
          <a:xfrm>
            <a:off x="5134590" y="4550896"/>
            <a:ext cx="368832" cy="0"/>
          </a:xfrm>
          <a:prstGeom prst="straightConnector1">
            <a:avLst/>
          </a:prstGeom>
          <a:ln w="38100">
            <a:solidFill>
              <a:schemeClr val="accent4">
                <a:lumMod val="8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4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é necesitas saber para ser un desarrollador de éxito | Adrian Roche Co.,  Ltd">
            <a:extLst>
              <a:ext uri="{FF2B5EF4-FFF2-40B4-BE49-F238E27FC236}">
                <a16:creationId xmlns:a16="http://schemas.microsoft.com/office/drawing/2014/main" id="{2876E10E-267F-4C59-9609-EE75C6E74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C511BD9-722F-481F-BAAC-F8938711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228" y="1268687"/>
            <a:ext cx="2912055" cy="653400"/>
          </a:xfrm>
        </p:spPr>
        <p:txBody>
          <a:bodyPr/>
          <a:lstStyle/>
          <a:p>
            <a:r>
              <a:rPr lang="es-BO" dirty="0"/>
              <a:t>02 </a:t>
            </a:r>
            <a:br>
              <a:rPr lang="es-BO" dirty="0"/>
            </a:br>
            <a:r>
              <a:rPr lang="es-BO" b="1" dirty="0"/>
              <a:t>PARTE PRACTICA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4902097"/>
      </p:ext>
    </p:extLst>
  </p:cSld>
  <p:clrMapOvr>
    <a:masterClrMapping/>
  </p:clrMapOvr>
</p:sld>
</file>

<file path=ppt/theme/theme1.xml><?xml version="1.0" encoding="utf-8"?>
<a:theme xmlns:a="http://schemas.openxmlformats.org/drawingml/2006/main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701</Words>
  <Application>Microsoft Office PowerPoint</Application>
  <PresentationFormat>Presentación en pantalla (16:9)</PresentationFormat>
  <Paragraphs>102</Paragraphs>
  <Slides>22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Orbitron Medium</vt:lpstr>
      <vt:lpstr>Comfortaa</vt:lpstr>
      <vt:lpstr>Open Sans</vt:lpstr>
      <vt:lpstr>Orbitron</vt:lpstr>
      <vt:lpstr>Arial</vt:lpstr>
      <vt:lpstr>eSports Campaign by Slidesgo</vt:lpstr>
      <vt:lpstr>DEFENSA HITO 3 BASE DE DATOS II</vt:lpstr>
      <vt:lpstr>Tabla De Contenido:</vt:lpstr>
      <vt:lpstr>START!</vt:lpstr>
      <vt:lpstr>01  PARTE TEORICA</vt:lpstr>
      <vt:lpstr>Presentación de PowerPoint</vt:lpstr>
      <vt:lpstr>Presentación de PowerPoint</vt:lpstr>
      <vt:lpstr>Presentación de PowerPoint</vt:lpstr>
      <vt:lpstr>Presentación de PowerPoint</vt:lpstr>
      <vt:lpstr>02  PARTE PRACTICA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ATENCION! BASE DE DATOS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DEFENSA HITO 3 BASE DE DATOS II</dc:title>
  <cp:lastModifiedBy>ronald2111@gmail.com</cp:lastModifiedBy>
  <cp:revision>17</cp:revision>
  <dcterms:modified xsi:type="dcterms:W3CDTF">2022-05-17T02:57:56Z</dcterms:modified>
</cp:coreProperties>
</file>